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gif" ContentType="image/gif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9c5549808004683" /><Relationship Type="http://schemas.openxmlformats.org/officeDocument/2006/relationships/extended-properties" Target="/docProps/app.xml" Id="Rcbd29464500845a8" /><Relationship Type="http://schemas.openxmlformats.org/officeDocument/2006/relationships/officeDocument" Target="/ppt/presentation.xml" Id="R900a403949b546e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e0c5f5004e94d0a"/>
  </p:sldMasterIdLst>
  <p:notesMasterIdLst>
    <p:notesMasterId xmlns:r="http://schemas.openxmlformats.org/officeDocument/2006/relationships" r:id="R617b1e2264004790"/>
  </p:notesMasterIdLst>
  <p:sldIdLst>
    <p:sldId xmlns:r="http://schemas.openxmlformats.org/officeDocument/2006/relationships" id="256" r:id="R66206ebc18e94eeb"/>
    <p:sldId xmlns:r="http://schemas.openxmlformats.org/officeDocument/2006/relationships" id="257" r:id="R6500919e6bef41fa"/>
    <p:sldId xmlns:r="http://schemas.openxmlformats.org/officeDocument/2006/relationships" id="258" r:id="Rfa6d0dab74b74534"/>
    <p:sldId xmlns:r="http://schemas.openxmlformats.org/officeDocument/2006/relationships" id="259" r:id="R578212f720e24872"/>
    <p:sldId xmlns:r="http://schemas.openxmlformats.org/officeDocument/2006/relationships" id="260" r:id="R8cadbf8f5c174856"/>
    <p:sldId xmlns:r="http://schemas.openxmlformats.org/officeDocument/2006/relationships" id="261" r:id="R7dd703174c854002"/>
    <p:sldId xmlns:r="http://schemas.openxmlformats.org/officeDocument/2006/relationships" id="262" r:id="R8e70d1e71d554f64"/>
    <p:sldId xmlns:r="http://schemas.openxmlformats.org/officeDocument/2006/relationships" id="263" r:id="R658729997cea4a07"/>
    <p:sldId xmlns:r="http://schemas.openxmlformats.org/officeDocument/2006/relationships" id="264" r:id="R175177e3e4694b7c"/>
    <p:sldId xmlns:r="http://schemas.openxmlformats.org/officeDocument/2006/relationships" id="265" r:id="R1ac584aa20084c6c"/>
    <p:sldId xmlns:r="http://schemas.openxmlformats.org/officeDocument/2006/relationships" id="266" r:id="R2e4f0a5f75534e7a"/>
    <p:sldId xmlns:r="http://schemas.openxmlformats.org/officeDocument/2006/relationships" id="267" r:id="R6308c460854f4467"/>
    <p:sldId xmlns:r="http://schemas.openxmlformats.org/officeDocument/2006/relationships" id="268" r:id="R8423358e07ad4261"/>
    <p:sldId xmlns:r="http://schemas.openxmlformats.org/officeDocument/2006/relationships" id="269" r:id="R4c20ea0326ec482f"/>
    <p:sldId xmlns:r="http://schemas.openxmlformats.org/officeDocument/2006/relationships" id="270" r:id="R38a457e017a94638"/>
    <p:sldId xmlns:r="http://schemas.openxmlformats.org/officeDocument/2006/relationships" id="271" r:id="R781cc9e4ff5d4e55"/>
    <p:sldId xmlns:r="http://schemas.openxmlformats.org/officeDocument/2006/relationships" id="272" r:id="R3b0f32a2af5144c2"/>
    <p:sldId xmlns:r="http://schemas.openxmlformats.org/officeDocument/2006/relationships" id="273" r:id="R1fbcbacd84aa460f"/>
    <p:sldId xmlns:r="http://schemas.openxmlformats.org/officeDocument/2006/relationships" id="274" r:id="Re59c96d566564767"/>
    <p:sldId xmlns:r="http://schemas.openxmlformats.org/officeDocument/2006/relationships" id="275" r:id="Rb684cfcb1ed040ee"/>
    <p:sldId xmlns:r="http://schemas.openxmlformats.org/officeDocument/2006/relationships" id="276" r:id="Rbf07a2e4b0e74d47"/>
    <p:sldId xmlns:r="http://schemas.openxmlformats.org/officeDocument/2006/relationships" id="277" r:id="Rfc7e4627cf2f4b16"/>
    <p:sldId xmlns:r="http://schemas.openxmlformats.org/officeDocument/2006/relationships" id="278" r:id="Rbbe8ea79d07744a0"/>
    <p:sldId xmlns:r="http://schemas.openxmlformats.org/officeDocument/2006/relationships" id="279" r:id="Ra54dbe46194243d6"/>
    <p:sldId xmlns:r="http://schemas.openxmlformats.org/officeDocument/2006/relationships" id="280" r:id="Rb251a707cce84ee0"/>
    <p:sldId xmlns:r="http://schemas.openxmlformats.org/officeDocument/2006/relationships" id="281" r:id="R7320883b6f904b10"/>
    <p:sldId xmlns:r="http://schemas.openxmlformats.org/officeDocument/2006/relationships" id="282" r:id="R8da155d6554d4bdc"/>
    <p:sldId xmlns:r="http://schemas.openxmlformats.org/officeDocument/2006/relationships" id="283" r:id="R528c94154abc44e0"/>
    <p:sldId xmlns:r="http://schemas.openxmlformats.org/officeDocument/2006/relationships" id="284" r:id="R9f99ae167abf42b6"/>
    <p:sldId xmlns:r="http://schemas.openxmlformats.org/officeDocument/2006/relationships" id="285" r:id="Rdbc6a4b1c02847f9"/>
    <p:sldId xmlns:r="http://schemas.openxmlformats.org/officeDocument/2006/relationships" id="286" r:id="Rd3fd019083a640d6"/>
    <p:sldId xmlns:r="http://schemas.openxmlformats.org/officeDocument/2006/relationships" id="287" r:id="Rd45972d3e71a4862"/>
    <p:sldId xmlns:r="http://schemas.openxmlformats.org/officeDocument/2006/relationships" id="288" r:id="R2019274dc24e4714"/>
    <p:sldId xmlns:r="http://schemas.openxmlformats.org/officeDocument/2006/relationships" id="289" r:id="R6e35f7fcc01b4bd0"/>
    <p:sldId xmlns:r="http://schemas.openxmlformats.org/officeDocument/2006/relationships" id="290" r:id="Rbed678ca4a534e03"/>
    <p:sldId xmlns:r="http://schemas.openxmlformats.org/officeDocument/2006/relationships" id="291" r:id="Rdcecd002304c4921"/>
    <p:sldId xmlns:r="http://schemas.openxmlformats.org/officeDocument/2006/relationships" id="292" r:id="R3b940873feab4e7c"/>
    <p:sldId xmlns:r="http://schemas.openxmlformats.org/officeDocument/2006/relationships" id="293" r:id="R3da87a7c2a894b93"/>
    <p:sldId xmlns:r="http://schemas.openxmlformats.org/officeDocument/2006/relationships" id="294" r:id="R6928736776314f3f"/>
    <p:sldId xmlns:r="http://schemas.openxmlformats.org/officeDocument/2006/relationships" id="295" r:id="R9f5b7cf4e17e468e"/>
    <p:sldId xmlns:r="http://schemas.openxmlformats.org/officeDocument/2006/relationships" id="296" r:id="R4a360073054d4b3e"/>
    <p:sldId xmlns:r="http://schemas.openxmlformats.org/officeDocument/2006/relationships" id="297" r:id="Rb8f03dbef79b49e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6b71e11c26549de" /><Relationship Type="http://schemas.openxmlformats.org/officeDocument/2006/relationships/slideMaster" Target="/ppt/slideMasters/slideMaster1.xml" Id="R6e0c5f5004e94d0a" /><Relationship Type="http://schemas.openxmlformats.org/officeDocument/2006/relationships/notesMaster" Target="/ppt/notesMasters/notesMaster1.xml" Id="R617b1e2264004790" /><Relationship Type="http://schemas.openxmlformats.org/officeDocument/2006/relationships/presProps" Target="/ppt/presProps.xml" Id="R4a6b0b950c014218" /><Relationship Type="http://schemas.openxmlformats.org/officeDocument/2006/relationships/tableStyles" Target="/ppt/tableStyles.xml" Id="R49a7b57311b6497e" /><Relationship Type="http://schemas.openxmlformats.org/officeDocument/2006/relationships/slide" Target="/ppt/slides/slide1.xml" Id="R66206ebc18e94eeb" /><Relationship Type="http://schemas.openxmlformats.org/officeDocument/2006/relationships/slide" Target="/ppt/slides/slide2.xml" Id="R6500919e6bef41fa" /><Relationship Type="http://schemas.openxmlformats.org/officeDocument/2006/relationships/slide" Target="/ppt/slides/slide3.xml" Id="Rfa6d0dab74b74534" /><Relationship Type="http://schemas.openxmlformats.org/officeDocument/2006/relationships/slide" Target="/ppt/slides/slide4.xml" Id="R578212f720e24872" /><Relationship Type="http://schemas.openxmlformats.org/officeDocument/2006/relationships/slide" Target="/ppt/slides/slide5.xml" Id="R8cadbf8f5c174856" /><Relationship Type="http://schemas.openxmlformats.org/officeDocument/2006/relationships/slide" Target="/ppt/slides/slide6.xml" Id="R7dd703174c854002" /><Relationship Type="http://schemas.openxmlformats.org/officeDocument/2006/relationships/slide" Target="/ppt/slides/slide7.xml" Id="R8e70d1e71d554f64" /><Relationship Type="http://schemas.openxmlformats.org/officeDocument/2006/relationships/slide" Target="/ppt/slides/slide8.xml" Id="R658729997cea4a07" /><Relationship Type="http://schemas.openxmlformats.org/officeDocument/2006/relationships/slide" Target="/ppt/slides/slide9.xml" Id="R175177e3e4694b7c" /><Relationship Type="http://schemas.openxmlformats.org/officeDocument/2006/relationships/slide" Target="/ppt/slides/slide10.xml" Id="R1ac584aa20084c6c" /><Relationship Type="http://schemas.openxmlformats.org/officeDocument/2006/relationships/slide" Target="/ppt/slides/slide11.xml" Id="R2e4f0a5f75534e7a" /><Relationship Type="http://schemas.openxmlformats.org/officeDocument/2006/relationships/slide" Target="/ppt/slides/slide12.xml" Id="R6308c460854f4467" /><Relationship Type="http://schemas.openxmlformats.org/officeDocument/2006/relationships/slide" Target="/ppt/slides/slide13.xml" Id="R8423358e07ad4261" /><Relationship Type="http://schemas.openxmlformats.org/officeDocument/2006/relationships/slide" Target="/ppt/slides/slide14.xml" Id="R4c20ea0326ec482f" /><Relationship Type="http://schemas.openxmlformats.org/officeDocument/2006/relationships/slide" Target="/ppt/slides/slide15.xml" Id="R38a457e017a94638" /><Relationship Type="http://schemas.openxmlformats.org/officeDocument/2006/relationships/slide" Target="/ppt/slides/slide16.xml" Id="R781cc9e4ff5d4e55" /><Relationship Type="http://schemas.openxmlformats.org/officeDocument/2006/relationships/slide" Target="/ppt/slides/slide17.xml" Id="R3b0f32a2af5144c2" /><Relationship Type="http://schemas.openxmlformats.org/officeDocument/2006/relationships/slide" Target="/ppt/slides/slide18.xml" Id="R1fbcbacd84aa460f" /><Relationship Type="http://schemas.openxmlformats.org/officeDocument/2006/relationships/slide" Target="/ppt/slides/slide19.xml" Id="Re59c96d566564767" /><Relationship Type="http://schemas.openxmlformats.org/officeDocument/2006/relationships/slide" Target="/ppt/slides/slide20.xml" Id="Rb684cfcb1ed040ee" /><Relationship Type="http://schemas.openxmlformats.org/officeDocument/2006/relationships/slide" Target="/ppt/slides/slide21.xml" Id="Rbf07a2e4b0e74d47" /><Relationship Type="http://schemas.openxmlformats.org/officeDocument/2006/relationships/slide" Target="/ppt/slides/slide22.xml" Id="Rfc7e4627cf2f4b16" /><Relationship Type="http://schemas.openxmlformats.org/officeDocument/2006/relationships/slide" Target="/ppt/slides/slide23.xml" Id="Rbbe8ea79d07744a0" /><Relationship Type="http://schemas.openxmlformats.org/officeDocument/2006/relationships/slide" Target="/ppt/slides/slide24.xml" Id="Ra54dbe46194243d6" /><Relationship Type="http://schemas.openxmlformats.org/officeDocument/2006/relationships/slide" Target="/ppt/slides/slide25.xml" Id="Rb251a707cce84ee0" /><Relationship Type="http://schemas.openxmlformats.org/officeDocument/2006/relationships/slide" Target="/ppt/slides/slide26.xml" Id="R7320883b6f904b10" /><Relationship Type="http://schemas.openxmlformats.org/officeDocument/2006/relationships/slide" Target="/ppt/slides/slide27.xml" Id="R8da155d6554d4bdc" /><Relationship Type="http://schemas.openxmlformats.org/officeDocument/2006/relationships/slide" Target="/ppt/slides/slide28.xml" Id="R528c94154abc44e0" /><Relationship Type="http://schemas.openxmlformats.org/officeDocument/2006/relationships/slide" Target="/ppt/slides/slide29.xml" Id="R9f99ae167abf42b6" /><Relationship Type="http://schemas.openxmlformats.org/officeDocument/2006/relationships/slide" Target="/ppt/slides/slide30.xml" Id="Rdbc6a4b1c02847f9" /><Relationship Type="http://schemas.openxmlformats.org/officeDocument/2006/relationships/slide" Target="/ppt/slides/slide31.xml" Id="Rd3fd019083a640d6" /><Relationship Type="http://schemas.openxmlformats.org/officeDocument/2006/relationships/slide" Target="/ppt/slides/slide32.xml" Id="Rd45972d3e71a4862" /><Relationship Type="http://schemas.openxmlformats.org/officeDocument/2006/relationships/slide" Target="/ppt/slides/slide33.xml" Id="R2019274dc24e4714" /><Relationship Type="http://schemas.openxmlformats.org/officeDocument/2006/relationships/slide" Target="/ppt/slides/slide34.xml" Id="R6e35f7fcc01b4bd0" /><Relationship Type="http://schemas.openxmlformats.org/officeDocument/2006/relationships/slide" Target="/ppt/slides/slide35.xml" Id="Rbed678ca4a534e03" /><Relationship Type="http://schemas.openxmlformats.org/officeDocument/2006/relationships/slide" Target="/ppt/slides/slide36.xml" Id="Rdcecd002304c4921" /><Relationship Type="http://schemas.openxmlformats.org/officeDocument/2006/relationships/slide" Target="/ppt/slides/slide37.xml" Id="R3b940873feab4e7c" /><Relationship Type="http://schemas.openxmlformats.org/officeDocument/2006/relationships/slide" Target="/ppt/slides/slide38.xml" Id="R3da87a7c2a894b93" /><Relationship Type="http://schemas.openxmlformats.org/officeDocument/2006/relationships/slide" Target="/ppt/slides/slide39.xml" Id="R6928736776314f3f" /><Relationship Type="http://schemas.openxmlformats.org/officeDocument/2006/relationships/slide" Target="/ppt/slides/slide40.xml" Id="R9f5b7cf4e17e468e" /><Relationship Type="http://schemas.openxmlformats.org/officeDocument/2006/relationships/slide" Target="/ppt/slides/slide41.xml" Id="R4a360073054d4b3e" /><Relationship Type="http://schemas.openxmlformats.org/officeDocument/2006/relationships/slide" Target="/ppt/slides/slide42.xml" Id="Rb8f03dbef79b49e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36eed1961c5430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da8dec5228a497c" /><Relationship Type="http://schemas.openxmlformats.org/officeDocument/2006/relationships/notesMaster" Target="/ppt/notesMasters/notesMaster1.xml" Id="R5d6e03ffe589424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2cdd15a76c84707" /><Relationship Type="http://schemas.openxmlformats.org/officeDocument/2006/relationships/notesMaster" Target="/ppt/notesMasters/notesMaster1.xml" Id="Rf1d94dd07caf435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e7b24ce89b2479a" /><Relationship Type="http://schemas.openxmlformats.org/officeDocument/2006/relationships/notesMaster" Target="/ppt/notesMasters/notesMaster1.xml" Id="R8abe7bb7332f48d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713ef30fd8e4ed2" /><Relationship Type="http://schemas.openxmlformats.org/officeDocument/2006/relationships/notesMaster" Target="/ppt/notesMasters/notesMaster1.xml" Id="Rfd2189cffe62413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f2f32593bc44e2e" /><Relationship Type="http://schemas.openxmlformats.org/officeDocument/2006/relationships/notesMaster" Target="/ppt/notesMasters/notesMaster1.xml" Id="R6e980ed9ca7d4f4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0a2510e3e3f4b5e" /><Relationship Type="http://schemas.openxmlformats.org/officeDocument/2006/relationships/notesMaster" Target="/ppt/notesMasters/notesMaster1.xml" Id="Re0b903f920e74e5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e68836dc4424d6d" /><Relationship Type="http://schemas.openxmlformats.org/officeDocument/2006/relationships/notesMaster" Target="/ppt/notesMasters/notesMaster1.xml" Id="R0ac63265fbd242f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3aaf6f59121438f" /><Relationship Type="http://schemas.openxmlformats.org/officeDocument/2006/relationships/notesMaster" Target="/ppt/notesMasters/notesMaster1.xml" Id="R21a2a3c16302466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6b2fe900a734983" /><Relationship Type="http://schemas.openxmlformats.org/officeDocument/2006/relationships/notesMaster" Target="/ppt/notesMasters/notesMaster1.xml" Id="R05d066ca046a4c1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a68c200fa06474d" /><Relationship Type="http://schemas.openxmlformats.org/officeDocument/2006/relationships/notesMaster" Target="/ppt/notesMasters/notesMaster1.xml" Id="Rd162188b951a458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3e0dd0ef6c34ea7" /><Relationship Type="http://schemas.openxmlformats.org/officeDocument/2006/relationships/notesMaster" Target="/ppt/notesMasters/notesMaster1.xml" Id="Re653e88ace9246f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55e732e8b3b49ea" /><Relationship Type="http://schemas.openxmlformats.org/officeDocument/2006/relationships/notesMaster" Target="/ppt/notesMasters/notesMaster1.xml" Id="Rd936558772c94a0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fdaeeec2cff4884" /><Relationship Type="http://schemas.openxmlformats.org/officeDocument/2006/relationships/notesMaster" Target="/ppt/notesMasters/notesMaster1.xml" Id="Rc0bd5bb96ad9483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b165a0b26404e33" /><Relationship Type="http://schemas.openxmlformats.org/officeDocument/2006/relationships/notesMaster" Target="/ppt/notesMasters/notesMaster1.xml" Id="Raf5088d90707498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112695498b74d25" /><Relationship Type="http://schemas.openxmlformats.org/officeDocument/2006/relationships/notesMaster" Target="/ppt/notesMasters/notesMaster1.xml" Id="R5f003c18693e41f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5d245d0227e4467" /><Relationship Type="http://schemas.openxmlformats.org/officeDocument/2006/relationships/notesMaster" Target="/ppt/notesMasters/notesMaster1.xml" Id="Rc82d730b434b486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8ce041da6e74bbd" /><Relationship Type="http://schemas.openxmlformats.org/officeDocument/2006/relationships/notesMaster" Target="/ppt/notesMasters/notesMaster1.xml" Id="Rf2a7714bcf25424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0446e4353e441d2" /><Relationship Type="http://schemas.openxmlformats.org/officeDocument/2006/relationships/notesMaster" Target="/ppt/notesMasters/notesMaster1.xml" Id="Ra4027b89db6f4cc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eb323cbe58c4775" /><Relationship Type="http://schemas.openxmlformats.org/officeDocument/2006/relationships/notesMaster" Target="/ppt/notesMasters/notesMaster1.xml" Id="R75920e97914b4f0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c0b6d61576041cf" /><Relationship Type="http://schemas.openxmlformats.org/officeDocument/2006/relationships/notesMaster" Target="/ppt/notesMasters/notesMaster1.xml" Id="R3518c6098d4c499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826578aca214ff3" /><Relationship Type="http://schemas.openxmlformats.org/officeDocument/2006/relationships/notesMaster" Target="/ppt/notesMasters/notesMaster1.xml" Id="R2ca9c38ad0e0441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89f4d22dd2c46bf" /><Relationship Type="http://schemas.openxmlformats.org/officeDocument/2006/relationships/notesMaster" Target="/ppt/notesMasters/notesMaster1.xml" Id="R2dc1240ec6604ed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a73b04d7c8c4a7b" /><Relationship Type="http://schemas.openxmlformats.org/officeDocument/2006/relationships/notesMaster" Target="/ppt/notesMasters/notesMaster1.xml" Id="R50d2aa6ddfae4ef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1a1b5413afa41e1" /><Relationship Type="http://schemas.openxmlformats.org/officeDocument/2006/relationships/notesMaster" Target="/ppt/notesMasters/notesMaster1.xml" Id="Rfbd4062e0ca14ad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86191ac92b14929" /><Relationship Type="http://schemas.openxmlformats.org/officeDocument/2006/relationships/notesMaster" Target="/ppt/notesMasters/notesMaster1.xml" Id="R223d3ae6ed1e4e8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e95b78fd2214d4a" /><Relationship Type="http://schemas.openxmlformats.org/officeDocument/2006/relationships/notesMaster" Target="/ppt/notesMasters/notesMaster1.xml" Id="R9fae117c448a4db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9f813cfe89b4116" /><Relationship Type="http://schemas.openxmlformats.org/officeDocument/2006/relationships/notesMaster" Target="/ppt/notesMasters/notesMaster1.xml" Id="Ra0f3fea160d94ce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cbb8e2b82994898" /><Relationship Type="http://schemas.openxmlformats.org/officeDocument/2006/relationships/notesMaster" Target="/ppt/notesMasters/notesMaster1.xml" Id="R1438a2ca5a7847a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b79773a2ba840c4" /><Relationship Type="http://schemas.openxmlformats.org/officeDocument/2006/relationships/notesMaster" Target="/ppt/notesMasters/notesMaster1.xml" Id="Rce3846f6216a40f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16ac1887a9c4c3a" /><Relationship Type="http://schemas.openxmlformats.org/officeDocument/2006/relationships/notesMaster" Target="/ppt/notesMasters/notesMaster1.xml" Id="Re344b08463224ca9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3e8a72eab2524011" /><Relationship Type="http://schemas.openxmlformats.org/officeDocument/2006/relationships/notesMaster" Target="/ppt/notesMasters/notesMaster1.xml" Id="Rbd311e3994d84b12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8f0480d71f734074" /><Relationship Type="http://schemas.openxmlformats.org/officeDocument/2006/relationships/notesMaster" Target="/ppt/notesMasters/notesMaster1.xml" Id="R04c974271ff74b92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a6867a57ba7e4afd" /><Relationship Type="http://schemas.openxmlformats.org/officeDocument/2006/relationships/notesMaster" Target="/ppt/notesMasters/notesMaster1.xml" Id="R5d1cfbb008fd4e73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8dfa863deb764409" /><Relationship Type="http://schemas.openxmlformats.org/officeDocument/2006/relationships/notesMaster" Target="/ppt/notesMasters/notesMaster1.xml" Id="R60fb1280df4c4fd2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8a513100c51b40e1" /><Relationship Type="http://schemas.openxmlformats.org/officeDocument/2006/relationships/notesMaster" Target="/ppt/notesMasters/notesMaster1.xml" Id="R05e056b6bfa24b9d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98188e77bb024cc9" /><Relationship Type="http://schemas.openxmlformats.org/officeDocument/2006/relationships/notesMaster" Target="/ppt/notesMasters/notesMaster1.xml" Id="Rf837535f53dc4209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8c62d844e6874082" /><Relationship Type="http://schemas.openxmlformats.org/officeDocument/2006/relationships/notesMaster" Target="/ppt/notesMasters/notesMaster1.xml" Id="R1ba00be7d5424f98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1c42c7dd713740a1" /><Relationship Type="http://schemas.openxmlformats.org/officeDocument/2006/relationships/notesMaster" Target="/ppt/notesMasters/notesMaster1.xml" Id="R5c5189dfa0194528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b0ee296811c94a53" /><Relationship Type="http://schemas.openxmlformats.org/officeDocument/2006/relationships/notesMaster" Target="/ppt/notesMasters/notesMaster1.xml" Id="R7d12b301a1874e92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5b95b621b2c94225" /><Relationship Type="http://schemas.openxmlformats.org/officeDocument/2006/relationships/notesMaster" Target="/ppt/notesMasters/notesMaster1.xml" Id="R7932d2cc27794013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8ea7560b1e1148e4" /><Relationship Type="http://schemas.openxmlformats.org/officeDocument/2006/relationships/notesMaster" Target="/ppt/notesMasters/notesMaster1.xml" Id="R17c84abcf18249f3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fdd90cb8ad604934" /><Relationship Type="http://schemas.openxmlformats.org/officeDocument/2006/relationships/notesMaster" Target="/ppt/notesMasters/notesMaster1.xml" Id="Rcebaca598ef04e9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时间：00–01分钟，停留1分钟</a:t>
            </a:r>
          </a:p>
          <a:p xmlns:a="http://schemas.openxmlformats.org/drawingml/2006/main">
            <a:r>
              <a:t>环节：开场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先摆一个真实情境：课间有好多想做的事，一时不知道先选哪个。让大家只说一个选择。老师拿出一颗实体骰子，但暂不解释制作方法。语气像在邀请孩子解决真实问题。</a:t>
            </a:r>
          </a:p>
          <a:p xmlns:a="http://schemas.openxmlformats.org/drawingml/2006/main">
            <a:r>
              <a:t>检查点：学生知道骰子可以帮我们作选择。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用课间可选择的游戏、画画或阅读设问，接两三个回答。实体骰子在手中暂不掷。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六面选择骰开场情境</a:t>
            </a:r>
          </a:p>
          <a:p xmlns:a="http://schemas.openxmlformats.org/drawingml/2006/main">
            <a:r>
              <a:t>AI生成的课堂情境示意，非实际打印照片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时间：01–02分钟，停留1分钟</a:t>
            </a:r>
          </a:p>
          <a:p xmlns:a="http://schemas.openxmlformats.org/drawingml/2006/main">
            <a:r>
              <a:t>环节：开场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邀请全班预测结果，掷一次再揭晓。接一句：如果每一面不是点数，而是我们自己的主意呢？不需要长讲概率，重点让孩子理解六面意味着六种可能。</a:t>
            </a:r>
          </a:p>
          <a:p xmlns:a="http://schemas.openxmlformats.org/drawingml/2006/main">
            <a:r>
              <a:t>检查点：学生能提出一个自己想放在骰子上的内容。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GIF展示空白、字母、表情三种概念，不是随机投掷器。老师实际掷一次实体骰子，让孩子预测。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骰子教学示意动画</a:t>
            </a:r>
          </a:p>
          <a:p xmlns:a="http://schemas.openxmlformats.org/drawingml/2006/main">
            <a:r>
              <a:t>AI生成的教学结构图组成循环GIF，帧间变化用于理解模型步骤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时间：02–03分钟，停留1分钟</a:t>
            </a:r>
          </a:p>
          <a:p xmlns:a="http://schemas.openxmlformats.org/drawingml/2006/main">
            <a:r>
              <a:t>环节：开场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宣布任务：今天设计一颗自己的六面骰子，六面都要有内容，而且能好好放平、掷动。今天完成模型和文件，打印由老师课后安排。举起 30 mm 左右的实物或纸方块，建立真实大小感。</a:t>
            </a:r>
          </a:p>
          <a:p xmlns:a="http://schemas.openxmlformats.org/drawingml/2006/main">
            <a:r>
              <a:t>检查点：学生理解最终交付是一颗六张物理面都完成的骰子模型，内容可以按玩法有意重复。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图为Tinkercad官方实物示例，非本班当天已经打印的作品。不承诺全班当堂打印或严格等概率。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https://www.tinkercad.com/blog/1-hour-print-dice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F617MXTIXQFS894.jpg</a:t>
            </a:r>
          </a:p>
          <a:p xmlns:a="http://schemas.openxmlformats.org/drawingml/2006/main">
            <a:r>
              <a:t>https://www.tinkercad.com/blog/1-hour-print-dice</a:t>
            </a:r>
          </a:p>
          <a:p xmlns:a="http://schemas.openxmlformats.org/drawingml/2006/main">
            <a:r>
              <a:t>原图：https://images.ctfassets.net/jl5ii4oqrdmc/2puxzo0AHURHg7Vd2lyQyg/bc1d50d986b707fe0e775f77fa6e4f13/F617MXTIXQFS894.jpg</a:t>
            </a:r>
          </a:p>
          <a:p xmlns:a="http://schemas.openxmlformats.org/drawingml/2006/main">
            <a:r>
              <a:t>官方原图。界面截图为该教程示例，参数按本课演示。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时间：03–05分钟，停留2分钟</a:t>
            </a:r>
          </a:p>
          <a:p xmlns:a="http://schemas.openxmlformats.org/drawingml/2006/main">
            <a:r>
              <a:t>环节：用途与案例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先谈用途再看造型。每张图只问一个问题：掷到结果后，使用的人要做什么？引导学生把设计想法说成一句有动作的话，例如掷到哪个字母就选对应任务。</a:t>
            </a:r>
          </a:p>
          <a:p xmlns:a="http://schemas.openxmlformats.org/drawingml/2006/main">
            <a:r>
              <a:t>检查点：学生能把骰子图案和实际使用动作联系起来。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先确定用途，再决定六面内容。问句只接简短回答，学生可指一项，不要求立即说完整设计。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圆角骰子结构示意</a:t>
            </a:r>
          </a:p>
          <a:p xmlns:a="http://schemas.openxmlformats.org/drawingml/2006/main">
            <a:r>
              <a:t>AI生成的教学结构示意图；不是Tinkercad界面，也不是实际打印照片</a:t>
            </a:r>
          </a:p>
          <a:p xmlns:a="http://schemas.openxmlformats.org/drawingml/2006/main">
            <a:r>
              <a:t>形状与凹刻用于解释原理，不以图片像素测量本课尺寸。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时间：05–07分钟，停留2分钟</a:t>
            </a:r>
          </a:p>
          <a:p xmlns:a="http://schemas.openxmlformats.org/drawingml/2006/main">
            <a:r>
              <a:t>环节：用途与案例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请学生找出不同之处：内容、材质、边角、大小。不要把材料差异讲成打印机都能做到。今天用 3D 模型学习设计结构，基础路线采用清楚的数字 1–6。</a:t>
            </a:r>
          </a:p>
          <a:p xmlns:a="http://schemas.openxmlformats.org/drawingml/2006/main">
            <a:r>
              <a:t>检查点：学生发现图案需要清楚，不只是颜色漂亮。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每张停留约15至20秒，邀请学生说一个自己会用的场景。图片是原商品或模型案例，可能含商品渲染、纸质教具和泡棉/木制骰子，不把不同材料都说成3D打印。复杂图案不要求本课逐一复刻。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红色六面点数骰（Chessex / Bryce’s Dice）</a:t>
            </a:r>
          </a:p>
          <a:p xmlns:a="http://schemas.openxmlformats.org/drawingml/2006/main">
            <a:r>
              <a:t>https://brycesdice.com/products/opaque16mm-pipped-d6-dice-red-orange-yellow-green-blue-purple-clear-black-pink-sold-by-the-piece-by-chessex</a:t>
            </a:r>
          </a:p>
          <a:p xmlns:a="http://schemas.openxmlformats.org/drawingml/2006/main">
            <a:r>
              <a:t>原图：https://brycesdice.com/cdn/shop/products/DSC_0589_800x.jpg?v=1628714816</a:t>
            </a:r>
          </a:p>
          <a:p xmlns:a="http://schemas.openxmlformats.org/drawingml/2006/main">
            <a:r>
              <a:t>材料/类型：成品骰；具体塑料类型未复核</a:t>
            </a:r>
          </a:p>
          <a:p xmlns:a="http://schemas.openxmlformats.org/drawingml/2006/main">
            <a:r>
              <a:t>商家商品展示图；案例用于图案、布局和用途灵感；不保证本课打印成品的颜色、表面效果或公平性。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彩色大数字六面骰（The3DWay（Steph）/ Etsy）</a:t>
            </a:r>
          </a:p>
          <a:p xmlns:a="http://schemas.openxmlformats.org/drawingml/2006/main">
            <a:r>
              <a:t>https://www.etsy.com/listing/1710844015/d6-party-themed-dice-6-sided-dice-mario</a:t>
            </a:r>
          </a:p>
          <a:p xmlns:a="http://schemas.openxmlformats.org/drawingml/2006/main">
            <a:r>
              <a:t>原图：https://i.etsystatic.com/46106378/r/il/7165a0/6924225340/il_1080xN.6924225340_il51.jpg</a:t>
            </a:r>
          </a:p>
          <a:p xmlns:a="http://schemas.openxmlformats.org/drawingml/2006/main">
            <a:r>
              <a:t>材料/类型：3D打印 PLA 塑料（原页已说明）</a:t>
            </a:r>
          </a:p>
          <a:p xmlns:a="http://schemas.openxmlformats.org/drawingml/2006/main">
            <a:r>
              <a:t>商家商品展示图；案例用于图案、布局和用途灵感；不保证本课打印成品的颜色、表面效果或公平性。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B C 字母六面骰（Morass / Cults）</a:t>
            </a:r>
          </a:p>
          <a:p xmlns:a="http://schemas.openxmlformats.org/drawingml/2006/main">
            <a:r>
              <a:t>https://cults3d.com/en/3d-model/home/parametric-rounded-d6-numbers-roman-letters-openscad</a:t>
            </a:r>
          </a:p>
          <a:p xmlns:a="http://schemas.openxmlformats.org/drawingml/2006/main">
            <a:r>
              <a:t>原图：https://fbi.cults3d.com/uploaders/49531410/illustration-file/7b41080e-4d6f-4fa8-9347-6d1c7318ac57/yfxnts.png</a:t>
            </a:r>
          </a:p>
          <a:p xmlns:a="http://schemas.openxmlformats.org/drawingml/2006/main">
            <a:r>
              <a:t>材料/类型：可供3D打印的参数化字母模型；作者建议PLA或PETG，图片不作为实物材质证明</a:t>
            </a:r>
          </a:p>
          <a:p xmlns:a="http://schemas.openxmlformats.org/drawingml/2006/main">
            <a:r>
              <a:t>3D模型渲染图，不是实物照片；案例用于图案、布局和用途灵感；不保证本课打印成品的颜色、表面效果或公平性。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Roll A Word 拼词骰（Junior Learning）</a:t>
            </a:r>
          </a:p>
          <a:p xmlns:a="http://schemas.openxmlformats.org/drawingml/2006/main">
            <a:r>
              <a:t>https://juniorlearning.com.au/products/jl145-roll-a-word</a:t>
            </a:r>
          </a:p>
          <a:p xmlns:a="http://schemas.openxmlformats.org/drawingml/2006/main">
            <a:r>
              <a:t>原图：https://juniorlearning.com.au/cdn/shop/products/JL145-dice.jpg?v=1572349807&amp;width=1200</a:t>
            </a:r>
          </a:p>
          <a:p xmlns:a="http://schemas.openxmlformats.org/drawingml/2006/main">
            <a:r>
              <a:t>材料/类型：教育用字母成品骰；具体材料未复核</a:t>
            </a:r>
          </a:p>
          <a:p xmlns:a="http://schemas.openxmlformats.org/drawingml/2006/main">
            <a:r>
              <a:t>厂家商品展示图；案例用于图案、布局和用途灵感；不保证本课打印成品的颜色、表面效果或公平性。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灰色3D打印字母骰（Dzago / MakerWorld）</a:t>
            </a:r>
          </a:p>
          <a:p xmlns:a="http://schemas.openxmlformats.org/drawingml/2006/main">
            <a:r>
              <a:t>https://makerworld.com/en/models/1505249-letter-cubes</a:t>
            </a:r>
          </a:p>
          <a:p xmlns:a="http://schemas.openxmlformats.org/drawingml/2006/main">
            <a:r>
              <a:t>原图：https://makerworld.bblmw.com/makerworld/model/USc029a4a5e3ac57/design/2025-06-10_c8107f216e748.jpg?x-oss-process=image%2Fresize%2Cw_1000%2Fformat%2Cwebp</a:t>
            </a:r>
          </a:p>
          <a:p xmlns:a="http://schemas.openxmlformats.org/drawingml/2006/main">
            <a:r>
              <a:t>材料/类型：作者发布的3D打印字母方块；具体材料未复核</a:t>
            </a:r>
          </a:p>
          <a:p xmlns:a="http://schemas.openxmlformats.org/drawingml/2006/main">
            <a:r>
              <a:t>作者3D打印作品展示图；案例用于图案、布局和用途灵感；不保证本课打印成品的颜色、表面效果或公平性。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六面分数骰（SI Manufacturing）</a:t>
            </a:r>
          </a:p>
          <a:p xmlns:a="http://schemas.openxmlformats.org/drawingml/2006/main">
            <a:r>
              <a:t>https://si-manufacturing.com/products/fraction-dice-set-1</a:t>
            </a:r>
          </a:p>
          <a:p xmlns:a="http://schemas.openxmlformats.org/drawingml/2006/main">
            <a:r>
              <a:t>原图：https://cdn.shopify.com/s/files/1/0690/6714/5496/products/73000.jpg?v=1671630823</a:t>
            </a:r>
          </a:p>
          <a:p xmlns:a="http://schemas.openxmlformats.org/drawingml/2006/main">
            <a:r>
              <a:t>材料/类型：教育用分数成品骰；具体材料未复核</a:t>
            </a:r>
          </a:p>
          <a:p xmlns:a="http://schemas.openxmlformats.org/drawingml/2006/main">
            <a:r>
              <a:t>厂家商品展示图；案例用于图案、布局和用途灵感；不保证本课打印成品的颜色、表面效果或公平性。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时间：07–09分钟，停留2分钟</a:t>
            </a:r>
          </a:p>
          <a:p xmlns:a="http://schemas.openxmlformats.org/drawingml/2006/main">
            <a:r>
              <a:t>环节：用途与案例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每面图案要能引发一个明确动作。例如掷到动物就模仿叫声，掷到场景就接着讲故事。提问：给自己班设计一颗，它想帮大家练什么？不要求孩子在课上输入长句或复杂中文。</a:t>
            </a:r>
          </a:p>
          <a:p xmlns:a="http://schemas.openxmlformats.org/drawingml/2006/main">
            <a:r>
              <a:t>检查点：学生能说出学习骰的使用规则。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每张停留约15至20秒，邀请学生说一个自己会用的场景。图片是原商品或模型案例，可能含商品渲染、纸质教具和泡棉/木制骰子，不把不同材料都说成3D打印。复杂图案不要求本课逐一复刻。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六面写作与故事任务骰（Learning Resources / EAI Education）</a:t>
            </a:r>
          </a:p>
          <a:p xmlns:a="http://schemas.openxmlformats.org/drawingml/2006/main">
            <a:r>
              <a:t>https://www.eaieducation.com/writing-prompt-cubes-set-of-6-104799.html</a:t>
            </a:r>
          </a:p>
          <a:p xmlns:a="http://schemas.openxmlformats.org/drawingml/2006/main">
            <a:r>
              <a:t>原图：https://www.eaieducation.com/media/catalog/product/1/0/104799_L.jpg</a:t>
            </a:r>
          </a:p>
          <a:p xmlns:a="http://schemas.openxmlformats.org/drawingml/2006/main">
            <a:r>
              <a:t>材料/类型：软泡棉成品骰（教育商家原页说明）</a:t>
            </a:r>
          </a:p>
          <a:p xmlns:a="http://schemas.openxmlformats.org/drawingml/2006/main">
            <a:r>
              <a:t>教育商家商品展示图；案例用于图案、布局和用途灵感；不保证本课打印成品的颜色、表面效果或公平性。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动物与动作木骰（TreeFortToys / Etsy）</a:t>
            </a:r>
          </a:p>
          <a:p xmlns:a="http://schemas.openxmlformats.org/drawingml/2006/main">
            <a:r>
              <a:t>https://www.etsy.com/at/listing/811730198/animal-actions-wood-dice-game-childrens</a:t>
            </a:r>
          </a:p>
          <a:p xmlns:a="http://schemas.openxmlformats.org/drawingml/2006/main">
            <a:r>
              <a:t>原图：https://i.etsystatic.com/11084696/r/il/723925/3397807780/il_1080xN.3397807780_f8ih.jpg</a:t>
            </a:r>
          </a:p>
          <a:p xmlns:a="http://schemas.openxmlformats.org/drawingml/2006/main">
            <a:r>
              <a:t>材料/类型：雕刻木骰（作者商家说明）</a:t>
            </a:r>
          </a:p>
          <a:p xmlns:a="http://schemas.openxmlformats.org/drawingml/2006/main">
            <a:r>
              <a:t>作者商品展示图；案例用于图案、布局和用途灵感；不保证本课打印成品的颜色、表面效果或公平性。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手写动作与时间骰（Blueberries &amp; Bees 原创博客）</a:t>
            </a:r>
          </a:p>
          <a:p xmlns:a="http://schemas.openxmlformats.org/drawingml/2006/main">
            <a:r>
              <a:t>https://blueberriesandbees.blogspot.com/2013/03/diy-activity-dice-for-kids.html</a:t>
            </a:r>
          </a:p>
          <a:p xmlns:a="http://schemas.openxmlformats.org/drawingml/2006/main">
            <a:r>
              <a:t>原图：https://2.bp.blogspot.com/-Yoq-4cwPGu8/UTkVDfvl6ZI/AAAAAAAAALQ/6GAN8H8RtE8/s1600/IMG_04901.jpg</a:t>
            </a:r>
          </a:p>
          <a:p xmlns:a="http://schemas.openxmlformats.org/drawingml/2006/main">
            <a:r>
              <a:t>材料/类型：木方块、白色颜料与记号笔（作者制作说明）</a:t>
            </a:r>
          </a:p>
          <a:p xmlns:a="http://schemas.openxmlformats.org/drawingml/2006/main">
            <a:r>
              <a:t>作者DIY实物照片；案例用于图案、布局和用途灵感；不保证本课打印成品的颜色、表面效果或公平性。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运动任务木骰组合（The Play Way）</a:t>
            </a:r>
          </a:p>
          <a:p xmlns:a="http://schemas.openxmlformats.org/drawingml/2006/main">
            <a:r>
              <a:t>https://theplayway.com/products/movement-dice-pack-with-instruction-card</a:t>
            </a:r>
          </a:p>
          <a:p xmlns:a="http://schemas.openxmlformats.org/drawingml/2006/main">
            <a:r>
              <a:t>原图：https://theplayway.com/cdn/shop/files/223.jpg?v=1726802343&amp;width=1946</a:t>
            </a:r>
          </a:p>
          <a:p xmlns:a="http://schemas.openxmlformats.org/drawingml/2006/main">
            <a:r>
              <a:t>材料/类型：木制成品骰（商家说明）</a:t>
            </a:r>
          </a:p>
          <a:p xmlns:a="http://schemas.openxmlformats.org/drawingml/2006/main">
            <a:r>
              <a:t>商家商品情境展示图；案例用于图案、布局和用途灵感；不保证本课打印成品的颜色、表面效果或公平性。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木制音乐节奏骰（Betzold）</a:t>
            </a:r>
          </a:p>
          <a:p xmlns:a="http://schemas.openxmlformats.org/drawingml/2006/main">
            <a:r>
              <a:t>https://www.betzold.at/prod/A_5002/</a:t>
            </a:r>
          </a:p>
          <a:p xmlns:a="http://schemas.openxmlformats.org/drawingml/2006/main">
            <a:r>
              <a:t>原图：https://static.betzold.at/fullsize_zoom_new/A_5002_a.jpg</a:t>
            </a:r>
          </a:p>
          <a:p xmlns:a="http://schemas.openxmlformats.org/drawingml/2006/main">
            <a:r>
              <a:t>材料/类型：木制成品骰，印有六种节奏（厂家说明）</a:t>
            </a:r>
          </a:p>
          <a:p xmlns:a="http://schemas.openxmlformats.org/drawingml/2006/main">
            <a:r>
              <a:t>厂家商品展示图；案例用于图案、布局和用途灵感；不保证本课打印成品的颜色、表面效果或公平性。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箭头方向骰（markoxley / Cults）</a:t>
            </a:r>
          </a:p>
          <a:p xmlns:a="http://schemas.openxmlformats.org/drawingml/2006/main">
            <a:r>
              <a:t>https://cults3d.com/en/3d-model/game/direction-dice</a:t>
            </a:r>
          </a:p>
          <a:p xmlns:a="http://schemas.openxmlformats.org/drawingml/2006/main">
            <a:r>
              <a:t>原图：https://fbi.cults3d.com/uploaders/33063795/illustration-file/8609375e-8135-4994-b740-b214ce0fb00e/6979b4ea-620a-4fcb-8af2-cd5b251e50f9.png</a:t>
            </a:r>
          </a:p>
          <a:p xmlns:a="http://schemas.openxmlformats.org/drawingml/2006/main">
            <a:r>
              <a:t>材料/类型：作者发布的可3D打印方向骰模型；材料未复核</a:t>
            </a:r>
          </a:p>
          <a:p xmlns:a="http://schemas.openxmlformats.org/drawingml/2006/main">
            <a:r>
              <a:t>3D模型渲染图，不是实物照片；案例用于图案、布局和用途灵感；不保证本课打印成品的颜色、表面效果或公平性。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时间：09–11分钟，停留2分钟</a:t>
            </a:r>
          </a:p>
          <a:p xmlns:a="http://schemas.openxmlformats.org/drawingml/2006/main">
            <a:r>
              <a:t>环节：用途与案例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复习上次的几何表情：两只眼睛和一个嘴就可以传达心情。这次所有表情要向内刻，不能把眼睛凸在外面。进阶学生每面优先使用 2–4 个简单部件，别一开始做复杂人物。</a:t>
            </a:r>
          </a:p>
          <a:p xmlns:a="http://schemas.openxmlformats.org/drawingml/2006/main">
            <a:r>
              <a:t>检查点：学生知道相同基础形状可以表达不同结果。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每张停留约15至20秒，邀请学生说一个自己会用的场景。图片是原商品或模型案例，可能含商品渲染、纸质教具和泡棉/木制骰子，不把不同材料都说成3D打印。复杂图案不要求本课逐一复刻。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黄色表情六面骰（ProjektDruk3D / MakerWorld）</a:t>
            </a:r>
          </a:p>
          <a:p xmlns:a="http://schemas.openxmlformats.org/drawingml/2006/main">
            <a:r>
              <a:t>https://makerworld.com/en/models/629054-emoji-dice</a:t>
            </a:r>
          </a:p>
          <a:p xmlns:a="http://schemas.openxmlformats.org/drawingml/2006/main">
            <a:r>
              <a:t>原图：https://makerworld.bblmw.com/makerworld/model/DSM00000000629054/design/2024-10-01_44b251c74b815.png?x-oss-process=image%2Fresize%2Cw_1000%2Fformat%2Cwebp</a:t>
            </a:r>
          </a:p>
          <a:p xmlns:a="http://schemas.openxmlformats.org/drawingml/2006/main">
            <a:r>
              <a:t>材料/类型：作者发布的可3D打印表情模型；具体材料未复核</a:t>
            </a:r>
          </a:p>
          <a:p xmlns:a="http://schemas.openxmlformats.org/drawingml/2006/main">
            <a:r>
              <a:t>作者模型展示图，未独立鉴定照片或渲染；案例用于图案、布局和用途灵感；不保证本课打印成品的颜色、表面效果或公平性。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白底黑线表情骰（TimeTEX）</a:t>
            </a:r>
          </a:p>
          <a:p xmlns:a="http://schemas.openxmlformats.org/drawingml/2006/main">
            <a:r>
              <a:t>https://www.timetex.com/es-es/p/timetex-juego-de-dados-de-emocion-6-caras-5-piezas/</a:t>
            </a:r>
          </a:p>
          <a:p xmlns:a="http://schemas.openxmlformats.org/drawingml/2006/main">
            <a:r>
              <a:t>原图：https://www.timetex.com/media/f9/72/05/1772141547/59002-X1_CA2ED10A98C4434DB4D094B2D3647FBE.jpg?ts=1772141557</a:t>
            </a:r>
          </a:p>
          <a:p xmlns:a="http://schemas.openxmlformats.org/drawingml/2006/main">
            <a:r>
              <a:t>材料/类型：塑料成品骰（厂家说明）</a:t>
            </a:r>
          </a:p>
          <a:p xmlns:a="http://schemas.openxmlformats.org/drawingml/2006/main">
            <a:r>
              <a:t>厂家商品展示图；案例用于图案、布局和用途灵感；不保证本课打印成品的颜色、表面效果或公平性。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表情加动作提示纸骰（KY designX）</a:t>
            </a:r>
          </a:p>
          <a:p xmlns:a="http://schemas.openxmlformats.org/drawingml/2006/main">
            <a:r>
              <a:t>https://www.shopkydesignx.com/products/printable-feelings-expression-dice-game</a:t>
            </a:r>
          </a:p>
          <a:p xmlns:a="http://schemas.openxmlformats.org/drawingml/2006/main">
            <a:r>
              <a:t>原图：https://i.etsystatic.com/23805706/r/il/8df770/6432196135/il_fullxfull.6432196135_psdx.jpg</a:t>
            </a:r>
          </a:p>
          <a:p xmlns:a="http://schemas.openxmlformats.org/drawingml/2006/main">
            <a:r>
              <a:t>材料/类型：可打印、剪折粘贴的纸质PDF模板</a:t>
            </a:r>
          </a:p>
          <a:p xmlns:a="http://schemas.openxmlformats.org/drawingml/2006/main">
            <a:r>
              <a:t>纸模型商品效果图；案例用于图案、布局和用途灵感；不保证本课打印成品的颜色、表面效果或公平性。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不同颜色的情绪纸骰（Brickroadtherapy / Etsy）</a:t>
            </a:r>
          </a:p>
          <a:p xmlns:a="http://schemas.openxmlformats.org/drawingml/2006/main">
            <a:r>
              <a:t>https://www.etsy.com/listing/1888689234/emotion-emoji-counselling-dice-game</a:t>
            </a:r>
          </a:p>
          <a:p xmlns:a="http://schemas.openxmlformats.org/drawingml/2006/main">
            <a:r>
              <a:t>原图：https://i.etsystatic.com/18150499/r/il/44dc8a/6838502171/il_1140xN.6838502171_ei3o.jpg</a:t>
            </a:r>
          </a:p>
          <a:p xmlns:a="http://schemas.openxmlformats.org/drawingml/2006/main">
            <a:r>
              <a:t>材料/类型：可打印纸质PDF模板</a:t>
            </a:r>
          </a:p>
          <a:p xmlns:a="http://schemas.openxmlformats.org/drawingml/2006/main">
            <a:r>
              <a:t>纸模型商品效果图；案例用于图案、布局和用途灵感；不保证本课打印成品的颜色、表面效果或公平性。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大学生制作的表情骰（Sabancı University 学生 / gazeteSU）</a:t>
            </a:r>
          </a:p>
          <a:p xmlns:a="http://schemas.openxmlformats.org/drawingml/2006/main">
            <a:r>
              <a:t>https://gazetesu.sabanciuniv.edu/en/sabanci-university-civic-involvement-projects-students-designed-toy-children-autism</a:t>
            </a:r>
          </a:p>
          <a:p xmlns:a="http://schemas.openxmlformats.org/drawingml/2006/main">
            <a:r>
              <a:t>原图：https://gazetesu.sabanciuniv.edu/sites/gazetesu.sabanciuniv.edu/files/inline-images/0708-cip-3d-duygu-zari_gazetesu-2.jpg</a:t>
            </a:r>
          </a:p>
          <a:p xmlns:a="http://schemas.openxmlformats.org/drawingml/2006/main">
            <a:r>
              <a:t>材料/类型：3D打印情绪识别教具（校方文章说明）</a:t>
            </a:r>
          </a:p>
          <a:p xmlns:a="http://schemas.openxmlformats.org/drawingml/2006/main">
            <a:r>
              <a:t>校方项目实物照片；案例用于图案、布局和用途灵感；不保证本课打印成品的颜色、表面效果或公平性。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表情与心情问题泡棉骰（Learning Resources）</a:t>
            </a:r>
          </a:p>
          <a:p xmlns:a="http://schemas.openxmlformats.org/drawingml/2006/main">
            <a:r>
              <a:t>https://www.learningresources.co.uk/emoji-cubes</a:t>
            </a:r>
          </a:p>
          <a:p xmlns:a="http://schemas.openxmlformats.org/drawingml/2006/main">
            <a:r>
              <a:t>原图：https://m.media-amazon.com/images/I/71O7Tn36-aL.jpg</a:t>
            </a:r>
          </a:p>
          <a:p xmlns:a="http://schemas.openxmlformats.org/drawingml/2006/main">
            <a:r>
              <a:t>材料/类型：软泡棉成品骰（厂家说明）</a:t>
            </a:r>
          </a:p>
          <a:p xmlns:a="http://schemas.openxmlformats.org/drawingml/2006/main">
            <a:r>
              <a:t>厂家商品展示图；案例用于图案、布局和用途灵感；不保证本课打印成品的颜色、表面效果或公平性。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时间：11–13分钟，停留2分钟</a:t>
            </a:r>
          </a:p>
          <a:p xmlns:a="http://schemas.openxmlformats.org/drawingml/2006/main">
            <a:r>
              <a:t>环节：用途与案例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明确四个字母不能填满六面。选择骰必须补齐两个有含义的结果：自选和再掷。若用 ★ 与 ?，先在规划单写好图例，且必须由老师课前确认字体可用；也可用简单几何符号。不要把两个面留白。</a:t>
            </a:r>
          </a:p>
          <a:p xmlns:a="http://schemas.openxmlformats.org/drawingml/2006/main">
            <a:r>
              <a:t>检查点：学生能列出选择骰的完整六种结果。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每张停留约15至20秒，邀请学生说一个自己会用的场景。图片是原商品或模型案例，可能含商品渲染、纸质教具和泡棉/木制骰子，不把不同材料都说成3D打印。复杂图案不要求本课逐一复刻。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YES MAYBE 木制决定骰（La La y Nina）</a:t>
            </a:r>
          </a:p>
          <a:p xmlns:a="http://schemas.openxmlformats.org/drawingml/2006/main">
            <a:r>
              <a:t>https://lalaynina.com/outlet/226-dado-de-las-decisiones.html</a:t>
            </a:r>
          </a:p>
          <a:p xmlns:a="http://schemas.openxmlformats.org/drawingml/2006/main">
            <a:r>
              <a:t>原图：https://lalaynina.com/789-thickbox_default/dado-de-las-decisiones.jpg</a:t>
            </a:r>
          </a:p>
          <a:p xmlns:a="http://schemas.openxmlformats.org/drawingml/2006/main">
            <a:r>
              <a:t>材料/类型：木制成品骰（商家说明）</a:t>
            </a:r>
          </a:p>
          <a:p xmlns:a="http://schemas.openxmlformats.org/drawingml/2006/main">
            <a:r>
              <a:t>商家商品展示图；案例用于图案、布局和用途灵感；不保证本课打印成品的颜色、表面效果或公平性。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彩色字母游戏选项骰（太阳出来啦 / MakerWorld）</a:t>
            </a:r>
          </a:p>
          <a:p xmlns:a="http://schemas.openxmlformats.org/drawingml/2006/main">
            <a:r>
              <a:t>https://makerworld.com/en/models/595322-with-this-dice-you-ll-never-have-to-worry-about-mu</a:t>
            </a:r>
          </a:p>
          <a:p xmlns:a="http://schemas.openxmlformats.org/drawingml/2006/main">
            <a:r>
              <a:t>原图：https://makerworld.bblmw.com/makerworld/model/US8cdb5ecde1db5/design/2024-08-19_f3e83f1f3f664.jpg?x-oss-process=image%2Fresize%2Cw_1000%2Fformat%2Cwebp</a:t>
            </a:r>
          </a:p>
          <a:p xmlns:a="http://schemas.openxmlformats.org/drawingml/2006/main">
            <a:r>
              <a:t>材料/类型：作者发布的3D打印模型；具体材料未复核</a:t>
            </a:r>
          </a:p>
          <a:p xmlns:a="http://schemas.openxmlformats.org/drawingml/2006/main">
            <a:r>
              <a:t>作者作品展示图；案例用于图案、布局和用途灵感；不保证本课打印成品的颜色、表面效果或公平性。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Rory’s Story Cubes 故事图案骰（Rory O’Connor / Zygomatic；The Toy Store原商品页）</a:t>
            </a:r>
          </a:p>
          <a:p xmlns:a="http://schemas.openxmlformats.org/drawingml/2006/main">
            <a:r>
              <a:t>https://www.thetoystoreonline.com/rorys-story-cubes.html</a:t>
            </a:r>
          </a:p>
          <a:p xmlns:a="http://schemas.openxmlformats.org/drawingml/2006/main">
            <a:r>
              <a:t>原图：https://cdn.shoplightspeed.com/shops/605879/files/22147515/1024x1024x2/asmodee-rorys-story-cubes.jpg</a:t>
            </a:r>
          </a:p>
          <a:p xmlns:a="http://schemas.openxmlformats.org/drawingml/2006/main">
            <a:r>
              <a:t>材料/类型：商业故事骰套装；具体骰体材料未复核</a:t>
            </a:r>
          </a:p>
          <a:p xmlns:a="http://schemas.openxmlformats.org/drawingml/2006/main">
            <a:r>
              <a:t>商家骰子产品展示图；案例用于图案、布局和用途灵感；不保证本课打印成品的颜色、表面效果或公平性。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角色地点事件图案骰（Learning Resources / Primary ICT）</a:t>
            </a:r>
          </a:p>
          <a:p xmlns:a="http://schemas.openxmlformats.org/drawingml/2006/main">
            <a:r>
              <a:t>https://www.primaryict.co.uk/pr8557/story-starter-picture-cubes-set-6-lea-ler7021</a:t>
            </a:r>
          </a:p>
          <a:p xmlns:a="http://schemas.openxmlformats.org/drawingml/2006/main">
            <a:r>
              <a:t>原图：https://www.primaryict.co.uk/p/pr8557-large.jpg</a:t>
            </a:r>
          </a:p>
          <a:p xmlns:a="http://schemas.openxmlformats.org/drawingml/2006/main">
            <a:r>
              <a:t>材料/类型：软泡棉成品骰（厂家原页说明）</a:t>
            </a:r>
          </a:p>
          <a:p xmlns:a="http://schemas.openxmlformats.org/drawingml/2006/main">
            <a:r>
              <a:t>教育商家商品展示图；案例用于图案、布局和用途灵感；不保证本课打印成品的颜色、表面效果或公平性。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自己填写内容的空白骰（Junior Learning）</a:t>
            </a:r>
          </a:p>
          <a:p xmlns:a="http://schemas.openxmlformats.org/drawingml/2006/main">
            <a:r>
              <a:t>https://juniorlearning.com/products/write-wipe-dice</a:t>
            </a:r>
          </a:p>
          <a:p xmlns:a="http://schemas.openxmlformats.org/drawingml/2006/main">
            <a:r>
              <a:t>原图：https://juniorlearning.com/cdn/shop/products/JL617-hand-draw.jpg?v=1640043655&amp;width=2400</a:t>
            </a:r>
          </a:p>
          <a:p xmlns:a="http://schemas.openxmlformats.org/drawingml/2006/main">
            <a:r>
              <a:t>材料/类型：可写可擦、可配磁片的成品骰（厂家说明）</a:t>
            </a:r>
          </a:p>
          <a:p xmlns:a="http://schemas.openxmlformats.org/drawingml/2006/main">
            <a:r>
              <a:t>厂家使用情境展示图；案例用于图案、布局和用途灵感；不保证本课打印成品的颜色、表面效果或公平性。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六面聊天问题骰（Learning Resources / Hope Education）</a:t>
            </a:r>
          </a:p>
          <a:p xmlns:a="http://schemas.openxmlformats.org/drawingml/2006/main">
            <a:r>
              <a:t>https://www.hope-education.co.uk/product/fe00021049</a:t>
            </a:r>
          </a:p>
          <a:p xmlns:a="http://schemas.openxmlformats.org/drawingml/2006/main">
            <a:r>
              <a:t>原图：https://cdn.images.fecom-media.com/FE00021049/images/7300ConversationCubes_Hero_0523_sh11_5nA2eGRi_U.jpg?q=75&amp;w=3840</a:t>
            </a:r>
          </a:p>
          <a:p xmlns:a="http://schemas.openxmlformats.org/drawingml/2006/main">
            <a:r>
              <a:t>材料/类型：软泡棉成品骰（教育商家说明）</a:t>
            </a:r>
          </a:p>
          <a:p xmlns:a="http://schemas.openxmlformats.org/drawingml/2006/main">
            <a:r>
              <a:t>教育商家商品展示图；案例用于图案、布局和用途灵感；不保证本课打印成品的颜色、表面效果或公平性。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时间：13–15分钟，停留2分钟</a:t>
            </a:r>
          </a:p>
          <a:p xmlns:a="http://schemas.openxmlformats.org/drawingml/2006/main">
            <a:r>
              <a:t>环节：用途与案例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邀请孩子记住一个最喜欢的设计办法。复杂镂空或非立方体可以作为观察图片，明确不是本课必做。我们的版本先保留六个能落稳的面，再让内容表达个性。</a:t>
            </a:r>
          </a:p>
          <a:p xmlns:a="http://schemas.openxmlformats.org/drawingml/2006/main">
            <a:r>
              <a:t>检查点：学生为自己的六格方案选定一个风格。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每张停留约15至20秒，邀请学生说一个自己会用的场景。图片是原商品或模型案例，可能含商品渲染、纸质教具和泡棉/木制骰子，不把不同材料都说成3D打印。复杂图案不要求本课逐一复刻。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LU DADO 名字与点数组合（zauro / MakerWorld）</a:t>
            </a:r>
          </a:p>
          <a:p xmlns:a="http://schemas.openxmlformats.org/drawingml/2006/main">
            <a:r>
              <a:t>https://makerworld.com/en/models/1009895-ludado-personalized-six-sided-die</a:t>
            </a:r>
          </a:p>
          <a:p xmlns:a="http://schemas.openxmlformats.org/drawingml/2006/main">
            <a:r>
              <a:t>原图：https://makerworld.bblmw.com/makerworld/model/US444dbe134d4346/design/2025-01-18_67c0db2607aee.png?x-oss-process=image%2Fresize%2Cw_1000%2Fformat%2Cwebp</a:t>
            </a:r>
          </a:p>
          <a:p xmlns:a="http://schemas.openxmlformats.org/drawingml/2006/main">
            <a:r>
              <a:t>材料/类型：作者发布的个性六面骰模型</a:t>
            </a:r>
          </a:p>
          <a:p xmlns:a="http://schemas.openxmlformats.org/drawingml/2006/main">
            <a:r>
              <a:t>3D模型渲染图，不是实物照片；案例用于图案、布局和用途灵感；不保证本课打印成品的颜色、表面效果或公平性。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名字刻在六面骰上（DiceMakers / Etsy）</a:t>
            </a:r>
          </a:p>
          <a:p xmlns:a="http://schemas.openxmlformats.org/drawingml/2006/main">
            <a:r>
              <a:t>https://www.etsy.com/listing/575018319/one-custom-dice-with-your-choice-of-pips</a:t>
            </a:r>
          </a:p>
          <a:p xmlns:a="http://schemas.openxmlformats.org/drawingml/2006/main">
            <a:r>
              <a:t>原图：https://i.etsystatic.com/iap/f6eea3/5828799726/iap_600x600.5828799726_nye17h09.jpg?version=0</a:t>
            </a:r>
          </a:p>
          <a:p xmlns:a="http://schemas.openxmlformats.org/drawingml/2006/main">
            <a:r>
              <a:t>材料/类型：雕刻成品D6骰；具体骰体材料未复核</a:t>
            </a:r>
          </a:p>
          <a:p xmlns:a="http://schemas.openxmlformats.org/drawingml/2006/main">
            <a:r>
              <a:t>商家商品展示图；案例用于图案、布局和用途灵感；不保证本课打印成品的颜色、表面效果或公平性。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文字表情与图标定制骰（ozarkexpeditions / MakerWorld）</a:t>
            </a:r>
          </a:p>
          <a:p xmlns:a="http://schemas.openxmlformats.org/drawingml/2006/main">
            <a:r>
              <a:t>https://makerworld.com/en/models/463568-custom-dice-design-yours-on-makerworld</a:t>
            </a:r>
          </a:p>
          <a:p xmlns:a="http://schemas.openxmlformats.org/drawingml/2006/main">
            <a:r>
              <a:t>原图：https://makerworld.bblmw.com/makerworld/model/USc38ed1baf91e25/design/2024-05-13_0d1f6d3fca672.png?x-oss-process=image%2Fresize%2Cw_1000%2Fformat%2Cwebp</a:t>
            </a:r>
          </a:p>
          <a:p xmlns:a="http://schemas.openxmlformats.org/drawingml/2006/main">
            <a:r>
              <a:t>材料/类型：作者发布的可定制3D打印骰模型</a:t>
            </a:r>
          </a:p>
          <a:p xmlns:a="http://schemas.openxmlformats.org/drawingml/2006/main">
            <a:r>
              <a:t>作者作品展示图；案例用于图案、布局和用途灵感；不保证本课打印成品的颜色、表面效果或公平性。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Tinkercad 定制字母和符号骰（Tinkercad 官方博客 / Alphabet Dice 项目）</a:t>
            </a:r>
          </a:p>
          <a:p xmlns:a="http://schemas.openxmlformats.org/drawingml/2006/main">
            <a:r>
              <a:t>https://www.tinkercad.com/blog/1-hour-print-dice</a:t>
            </a:r>
          </a:p>
          <a:p xmlns:a="http://schemas.openxmlformats.org/drawingml/2006/main">
            <a:r>
              <a:t>原图：https://images.ctfassets.net/jl5ii4oqrdmc/2hcFYJJD5rtrOinRq98Imd/743922cd7fea0a87bc6a9cbde06d4562/DSC_0628.jpeg</a:t>
            </a:r>
          </a:p>
          <a:p xmlns:a="http://schemas.openxmlformats.org/drawingml/2006/main">
            <a:r>
              <a:t>材料/类型：3D打印作品（官方文章案例）</a:t>
            </a:r>
          </a:p>
          <a:p xmlns:a="http://schemas.openxmlformats.org/drawingml/2006/main">
            <a:r>
              <a:t>官方展示的作者打印作品照片；案例用于图案、布局和用途灵感；不保证本课打印成品的颜色、表面效果或公平性。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自己打印的字母骰叠塔（sharkovich / Cults）</a:t>
            </a:r>
          </a:p>
          <a:p xmlns:a="http://schemas.openxmlformats.org/drawingml/2006/main">
            <a:r>
              <a:t>https://cults3d.com/en/3d-model/game/customizable-text-cube-dice</a:t>
            </a:r>
          </a:p>
          <a:p xmlns:a="http://schemas.openxmlformats.org/drawingml/2006/main">
            <a:r>
              <a:t>原图：https://fbi.cults3d.com/uploaders/13333076/illustration-file/99a0d19a-d8ee-4c80-937d-d5052ea968d6/6caecfa2-6d34-417e-86ca-9a1a9dc27050.jpg</a:t>
            </a:r>
          </a:p>
          <a:p xmlns:a="http://schemas.openxmlformats.org/drawingml/2006/main">
            <a:r>
              <a:t>材料/类型：作者发布的可定制文字骰模型；材料未复核</a:t>
            </a:r>
          </a:p>
          <a:p xmlns:a="http://schemas.openxmlformats.org/drawingml/2006/main">
            <a:r>
              <a:t>作者打印作品展示图；案例用于图案、布局和用途灵感；不保证本课打印成品的颜色、表面效果或公平性。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六种彩色圆点骰（Tout Pour Le Jeu）</a:t>
            </a:r>
          </a:p>
          <a:p xmlns:a="http://schemas.openxmlformats.org/drawingml/2006/main">
            <a:r>
              <a:t>https://toutpourlejeu.com/fr/des-couleurs/4755-de-bois-6-points-couleurs-16-mm-rouge-vert-jaune-bleu-violet-et-orange-3701525316436.html</a:t>
            </a:r>
          </a:p>
          <a:p xmlns:a="http://schemas.openxmlformats.org/drawingml/2006/main">
            <a:r>
              <a:t>原图：https://toutpourlejeu.com/15833-large_default/de-bois-6-points-couleurs-16-mm-rouge-vert-jaune-bleu-violet-et-orange.jpg</a:t>
            </a:r>
          </a:p>
          <a:p xmlns:a="http://schemas.openxmlformats.org/drawingml/2006/main">
            <a:r>
              <a:t>材料/类型：木制成品骰（商家说明）</a:t>
            </a:r>
          </a:p>
          <a:p xmlns:a="http://schemas.openxmlformats.org/drawingml/2006/main">
            <a:r>
              <a:t>商家商品展示图；案例用于图案、布局和用途灵感；不保证本课打印成品的颜色、表面效果或公平性。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时间：15–17分钟，停留2分钟</a:t>
            </a:r>
          </a:p>
          <a:p xmlns:a="http://schemas.openxmlformats.org/drawingml/2006/main">
            <a:r>
              <a:t>环节：用途与案例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连接上次铭牌经验：铭牌上的字可以凸起，骰子需要每一面都能放稳。今天把图案向内刻，保留每张面的接触平面。课堂检查结构与可用性，不把创意打印骰当专业测量级骰子。</a:t>
            </a:r>
          </a:p>
          <a:p xmlns:a="http://schemas.openxmlformats.org/drawingml/2006/main">
            <a:r>
              <a:t>检查点：学生能说出本课选择凹刻的原因。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拿实物让学生摸平面。凸起装饰可能使某个面不能平稳落下，本课主线凹刻。圆角仍需保留宽而平的脸面。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https://www.tinkercad.com/blog/1-hour-print-dice</a:t>
            </a:r>
          </a:p>
          <a:p xmlns:a="http://schemas.openxmlformats.org/drawingml/2006/main">
            <a:r>
              <a:t>https://www.tinkercad.com/help-center/workplane-tool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上一课名字铭牌的凸起文字示意</a:t>
            </a:r>
          </a:p>
          <a:p xmlns:a="http://schemas.openxmlformats.org/drawingml/2006/main">
            <a:r>
              <a:t>上一课使用的AI教学结构示意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圆角骰子结构示意</a:t>
            </a:r>
          </a:p>
          <a:p xmlns:a="http://schemas.openxmlformats.org/drawingml/2006/main">
            <a:r>
              <a:t>AI生成的教学结构示意图；不是Tinkercad界面，也不是实际打印照片</a:t>
            </a:r>
          </a:p>
          <a:p xmlns:a="http://schemas.openxmlformats.org/drawingml/2006/main">
            <a:r>
              <a:t>形状与凹刻用于解释原理，不以图片像素测量本课尺寸。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时间：17–19分钟，停留2分钟</a:t>
            </a:r>
          </a:p>
          <a:p xmlns:a="http://schemas.openxmlformats.org/drawingml/2006/main">
            <a:r>
              <a:t>环节：六面规划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默认路线是按三组相对面刻数字：先1和6，再2和5，最后3和4。熟练学生从一开始按六格规划制作主题内容，跟随同样翻面路线。内容可故意重复，例如一种动作出现两次；必须防止的是反复刻同一张物理面。不要要求刻完数字后再全部改成另一套内容。</a:t>
            </a:r>
          </a:p>
          <a:p xmlns:a="http://schemas.openxmlformats.org/drawingml/2006/main">
            <a:r>
              <a:t>检查点：路线已确定，复杂度与学生能力相符。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这张表按制作步骤排，不是把字母当作点数。选择骰六项完整，星形代表自己选，问号代表再掷。星形用Basic Shapes中的形状作孔，问号若当前字体不支持，可由老师准备SVG或用另一个简单几何图案。内容可故意重复，但六张物理面都应完成。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https://www.tinkercad.com/help-center/text-shape</a:t>
            </a:r>
          </a:p>
          <a:p xmlns:a="http://schemas.openxmlformats.org/drawingml/2006/main">
            <a:r>
              <a:t>https://www.tinkercad.com/help-center/importing-2d-designs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时间：19–23分钟，停留4分钟</a:t>
            </a:r>
          </a:p>
          <a:p xmlns:a="http://schemas.openxmlformats.org/drawingml/2006/main">
            <a:r>
              <a:t>环节：六面规划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一分钟示范数字方案①1、②6、③2、④5、⑤3、⑥4；学生三分钟填写自己的六格。格号是制作顺序，不是数字本身。同一列上下两格为一组对面：①②、③④、⑤⑥。选择骰写A、B、C、D、自选、再掷；表情或任务内容可有意重复，但六张物理面都要完成。</a:t>
            </a:r>
          </a:p>
          <a:p xmlns:a="http://schemas.openxmlformats.org/drawingml/2006/main">
            <a:r>
              <a:t>练习：3 分钟填写六格规划</a:t>
            </a:r>
          </a:p>
          <a:p xmlns:a="http://schemas.openxmlformats.org/drawingml/2006/main">
            <a:r>
              <a:t>检查点：六格都有计划；数字示范顺序正确，选择骰补齐自选和再掷。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发A4规划单，第1页大格供画草图，第2页供对照参考。基础学生选数字1、6、2、5、3、4；熟练者可一开始选表情或选择路线，不要先刻完六个数字再全部改。中文短词由老师课前转轮廓SVG并试导入。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时间：23–24分钟，停留1分钟</a:t>
            </a:r>
          </a:p>
          <a:p xmlns:a="http://schemas.openxmlformats.org/drawingml/2006/main">
            <a:r>
              <a:t>环节：复习与圆角底坯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确认学生已登录并打开新设计，按班级约定命名。快速复习，提醒转视角只改变观看角度，真正翻骰子要旋转物体本身。</a:t>
            </a:r>
          </a:p>
          <a:p xmlns:a="http://schemas.openxmlformats.org/drawingml/2006/main">
            <a:r>
              <a:t>检查点：学生已进入设计，能选中模型并看见整体。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先认视角方块、Home和Fit。强调转观察视角不等于翻模型，本课真正翻面要选择物体并用弯箭头。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https://www.tinkercad.com/help-center/rotating-shapes</a:t>
            </a:r>
          </a:p>
          <a:p xmlns:a="http://schemas.openxmlformats.org/drawingml/2006/main">
            <a:r>
              <a:t>https://www.tinkercad.com/blog/rotation-improvement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viewTools</a:t>
            </a:r>
          </a:p>
          <a:p xmlns:a="http://schemas.openxmlformats.org/drawingml/2006/main">
            <a:r>
              <a:t>https://www.tinkercad.com/help-center/view-tools</a:t>
            </a:r>
          </a:p>
          <a:p xmlns:a="http://schemas.openxmlformats.org/drawingml/2006/main">
            <a:r>
              <a:t>原图：https://images.ctfassets.net/jl5ii4oqrdmc/3xQQfPwlWHDn0PYEGaGHnh/0ba6033313fd6869cbe2e8747489d737/viewTools.jpg</a:t>
            </a:r>
          </a:p>
          <a:p xmlns:a="http://schemas.openxmlformats.org/drawingml/2006/main">
            <a:r>
              <a:t>复用官方教学原图；按骰子课参数演示，不是骰子模型专属界面。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时间：24–26分钟，停留2分钟</a:t>
            </a:r>
          </a:p>
          <a:p xmlns:a="http://schemas.openxmlformats.org/drawingml/2006/main">
            <a:r>
              <a:t>环节：复习与圆角底坯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拖入 Box，把长宽高都设为 30 mm。让学生指出和上次 3 mm 厚铭牌的区别：这次三个方向都一样长。默认工作平面为原始蓝色网格。</a:t>
            </a:r>
          </a:p>
          <a:p xmlns:a="http://schemas.openxmlformats.org/drawingml/2006/main">
            <a:r>
              <a:t>检查点：长宽高均为 30 mm。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Box的Length、Width、Height全为30mm。尺寸为课程建议。先设形状参数再设Radius，避免把一边拉成长方体。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https://www.tinkercad.com/help-center/manipulation-sliders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圆角骰子结构示意</a:t>
            </a:r>
          </a:p>
          <a:p xmlns:a="http://schemas.openxmlformats.org/drawingml/2006/main">
            <a:r>
              <a:t>AI生成的教学结构示意图；不是Tinkercad界面，也不是实际打印照片</a:t>
            </a:r>
          </a:p>
          <a:p xmlns:a="http://schemas.openxmlformats.org/drawingml/2006/main">
            <a:r>
              <a:t>形状与凹刻用于解释原理，不以图片像素测量本课尺寸。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时间：26–28分钟，停留2分钟</a:t>
            </a:r>
          </a:p>
          <a:p xmlns:a="http://schemas.openxmlformats.org/drawingml/2006/main">
            <a:r>
              <a:t>环节：复习与圆角底坯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使用 Box 的圆角参数，不暗示所有模型都有一键圆角。Radius 2、Steps 10 为本课建议，保留大面积平面。复核外尺寸仍为 30 × 30 × 30；若当前界面行为不同，使用老师提前试好的底坯模板。</a:t>
            </a:r>
          </a:p>
          <a:p xmlns:a="http://schemas.openxmlformats.org/drawingml/2006/main">
            <a:r>
              <a:t>检查点：有小圆角，六个面仍保留可落稳的平面。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官方截图的默认参数不等于本课参数。现场选Box设Radius值2、Steps10，重新确认外尺寸30×30×30。不要把Radius拖得很大而失去平面。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https://www.tinkercad.com/help-center/manipulation-sliders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parameters in inspector box</a:t>
            </a:r>
          </a:p>
          <a:p xmlns:a="http://schemas.openxmlformats.org/drawingml/2006/main">
            <a:r>
              <a:t>https://www.tinkercad.com/blog/meet-the-shapes-panel</a:t>
            </a:r>
          </a:p>
          <a:p xmlns:a="http://schemas.openxmlformats.org/drawingml/2006/main">
            <a:r>
              <a:t>原图：https://images.ctfassets.net/jl5ii4oqrdmc/71nj2ChY5lOM9RpEP5GzQx/1e4be14dd328eb7fda2540b277a58853/Screen_Shot_2022-08-29_at_6.55.17_PM.png</a:t>
            </a:r>
          </a:p>
          <a:p xmlns:a="http://schemas.openxmlformats.org/drawingml/2006/main">
            <a:r>
              <a:t>复用官方教学原图；按骰子课参数演示，不是骰子模型专属界面。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时间：28–33分钟，停留5分钟</a:t>
            </a:r>
          </a:p>
          <a:p xmlns:a="http://schemas.openxmlformats.org/drawingml/2006/main">
            <a:r>
              <a:t>环节：复习与圆角底坯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给三分钟独立制作，两分钟同桌核对。做快的学生练习查看正面、侧面和底面，不先乱加图案。保存一份空白底坯副本作为后续新作品备用，但放在不会误选的位置或另存设计。</a:t>
            </a:r>
          </a:p>
          <a:p xmlns:a="http://schemas.openxmlformats.org/drawingml/2006/main">
            <a:r>
              <a:t>练习：5 分钟底坯制作与检查</a:t>
            </a:r>
          </a:p>
          <a:p xmlns:a="http://schemas.openxmlformats.org/drawingml/2006/main">
            <a:r>
              <a:t>检查点：底坯外尺寸正确，没有悬空，老师可开始示范凹刻。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先做一个未分组的Box底坯。W恢复原蓝色网格再D落平，确保Z底部0。可复制备用并放到旁边，导出前只选目标成品。不要让学生在浮空临时平面上D。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https://www.tinkercad.com/help-center/manipulation-sliders</a:t>
            </a:r>
          </a:p>
          <a:p xmlns:a="http://schemas.openxmlformats.org/drawingml/2006/main">
            <a:r>
              <a:t>https://www.tinkercad.com/help-center/drop-to-workplane</a:t>
            </a:r>
          </a:p>
          <a:p xmlns:a="http://schemas.openxmlformats.org/drawingml/2006/main">
            <a:r>
              <a:t>https://www.tinkercad.com/blog/tinkertip-d-is-for-drop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圆角骰子结构示意</a:t>
            </a:r>
          </a:p>
          <a:p xmlns:a="http://schemas.openxmlformats.org/drawingml/2006/main">
            <a:r>
              <a:t>AI生成的教学结构示意图；不是Tinkercad界面，也不是实际打印照片</a:t>
            </a:r>
          </a:p>
          <a:p xmlns:a="http://schemas.openxmlformats.org/drawingml/2006/main">
            <a:r>
              <a:t>形状与凹刻用于解释原理，不以图片像素测量本课尺寸。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时间：33–34分钟，停留1分钟</a:t>
            </a:r>
          </a:p>
          <a:p xmlns:a="http://schemas.openxmlformats.org/drawingml/2006/main">
            <a:r>
              <a:t>环节：复习与圆角底坯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只在纸上标进度，不往骰子外面加实体标签。制作完并Union一张物理面，就勾一格。下一步先找到对应的未做面，不能只换文字又刻在旧面上。内容重复与物理面重复是两回事。</a:t>
            </a:r>
          </a:p>
          <a:p xmlns:a="http://schemas.openxmlformats.org/drawingml/2006/main">
            <a:r>
              <a:t>检查点：每人能指出第一格内容和它的对面那一格。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拿实体骰或纸方块指出对面不相邻。标准数字骰采用这三组对面关系，自定义表情/选择骰不用套合7规则。制作步骤号不等于面上数字；对照规划单再刻。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https://mathworld.wolfram.com/Dice.html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时间：34–36分钟，停留2分钟</a:t>
            </a:r>
          </a:p>
          <a:p xmlns:a="http://schemas.openxmlformats.org/drawingml/2006/main">
            <a:r>
              <a:t>环节：第一面示范与练习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把实体形状与孔形状对比。2 mm 是移除材料工具的高度，0.8 mm 才是目标凹刻深度。选择浅而清楚的图案，不把整颗骰子打穿。先用简单数字练习，不在这里同时讲复杂表情。</a:t>
            </a:r>
          </a:p>
          <a:p xmlns:a="http://schemas.openxmlformats.org/drawingml/2006/main">
            <a:r>
              <a:t>检查点：学生能区分孔工具高度与刻入深度。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统一参数为教学建议：骰体30×30×30mm，Radius值2，Steps10。每面图案占中心约18×18mm。孔工具高2mm、向内0.8mm。孔底部在顶面临时工作平面读数中为-0.8mm；只有恢复原蓝色工作平面、骰体底部为0时才是绝对Z=29.2mm。Snap Grid设0.1mm。下沉之后不要再按D，否则孔工具又回到表面，刻不进去。每面先Union Group（Ctrl+G），不要用Bundle代替。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https://www.tinkercad.com/blog/1-hour-print-dice</a:t>
            </a:r>
          </a:p>
          <a:p xmlns:a="http://schemas.openxmlformats.org/drawingml/2006/main">
            <a:r>
              <a:t>https://www.tinkercad.com/help-center/workplane-tool</a:t>
            </a:r>
          </a:p>
          <a:p xmlns:a="http://schemas.openxmlformats.org/drawingml/2006/main">
            <a:r>
              <a:t>https://www.tinkercad.com/help-center/best-practices-for-3d-printing-tinkercad-models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骰子教学示意动画</a:t>
            </a:r>
          </a:p>
          <a:p xmlns:a="http://schemas.openxmlformats.org/drawingml/2006/main">
            <a:r>
              <a:t>AI生成的教学结构图组成循环GIF，帧间变化用于理解模型步骤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时间：36–40分钟，停留4分钟</a:t>
            </a:r>
          </a:p>
          <a:p xmlns:a="http://schemas.openxmlformats.org/drawingml/2006/main">
            <a:r>
              <a:t>环节：第一面示范与练习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完整慢速演示第一面。W点骰子顶部平面，放数字1或规划中的第一项，调到面中央；Hole工具高2mm，贴面后下沉0.8mm。选择骰子和本面孔工具做Union，确认产生真实凹槽。给①打勾。局部顶面工作平面下的底部高度为-0.8mm；若恢复原始蓝地面读取绝对Z，才是29.2mm。</a:t>
            </a:r>
          </a:p>
          <a:p xmlns:a="http://schemas.openxmlformats.org/drawingml/2006/main">
            <a:r>
              <a:t>检查点：完整看见从空白顶面到第一面凹刻；第一对的另一面还没有制作。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老师现场演示4分钟：W点骰体顶面中央平面，拖入Text，内容1或A，字体选清楚粗笔画。将宽度压到约18mm内、孔本身高2mm，再改Hole，D贴面。拖对象上方黑色升降锥向下，观察对象底部相对当前顶面的距离，使它下沉0.8mm，底部读数为-0.8。Snap Grid设0.1mm。右图是官方抬升通用示例，11.00是原例距离，不是本课目标。Ruler备用方法：移除旧尺规，W设顶面后按R在该顶面重新放尺，选择Use Endpoint端点模式，确认贴面时底部为0，再设-0.8；不要沿用原地面尺规或中点模式。官方支持拖箭头升降与Ruler端点/中点测量；当前设备的数值输入方法请教师课前确认，本课未登录用户账户实测。统一参数为教学建议：骰体30×30×30mm，Radius值2，Steps10。每面图案占中心约18×18mm。孔工具高2mm、向内0.8mm。孔底部在顶面临时工作平面读数中为-0.8mm；只有恢复原蓝色工作平面、骰体底部为0时才是绝对Z=29.2mm。Snap Grid设0.1mm。下沉之后不要再按D，否则孔工具又回到表面，刻不进去。每面先Union Group（Ctrl+G），不要用Bundle代替。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https://www.tinkercad.com/help-center/workplane-tool</a:t>
            </a:r>
          </a:p>
          <a:p xmlns:a="http://schemas.openxmlformats.org/drawingml/2006/main">
            <a:r>
              <a:t>https://www.tinkercad.com/help-center/drop-to-workplane</a:t>
            </a:r>
          </a:p>
          <a:p xmlns:a="http://schemas.openxmlformats.org/drawingml/2006/main">
            <a:r>
              <a:t>https://www.tinkercad.com/blog/tinkertip-d-is-for-drop</a:t>
            </a:r>
          </a:p>
          <a:p xmlns:a="http://schemas.openxmlformats.org/drawingml/2006/main">
            <a:r>
              <a:t>https://www.tinkercad.com/help-center/text-shape</a:t>
            </a:r>
          </a:p>
          <a:p xmlns:a="http://schemas.openxmlformats.org/drawingml/2006/main">
            <a:r>
              <a:t>https://www.tinkercad.com/help-center/importing-2d-designs</a:t>
            </a:r>
          </a:p>
          <a:p xmlns:a="http://schemas.openxmlformats.org/drawingml/2006/main">
            <a:r>
              <a:t>https://www.tinkercad.com/blog/1-hour-print-dice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Placing shapes-Raising Shapes</a:t>
            </a:r>
          </a:p>
          <a:p xmlns:a="http://schemas.openxmlformats.org/drawingml/2006/main">
            <a:r>
              <a:t>https://www.tinkercad.com/help-center/moving-shapes</a:t>
            </a:r>
          </a:p>
          <a:p xmlns:a="http://schemas.openxmlformats.org/drawingml/2006/main">
            <a:r>
              <a:t>原图：https://images.ctfassets.net/jl5ii4oqrdmc/4rs6YpaoVWpC7TPuMCzwPI/4e093852eaab27138af39ed0c8281d36/2-1-Placing_shapes-Raising_Shapes.jpg</a:t>
            </a:r>
          </a:p>
          <a:p xmlns:a="http://schemas.openxmlformats.org/drawingml/2006/main">
            <a:r>
              <a:t>官方原图，已原尺寸检查。黑箭头为升降工具；下方垂直距离线连接工作平面与对象底部。11.00是示例值，不是本课-0.8。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时间：40–46分钟，停留6分钟</a:t>
            </a:r>
          </a:p>
          <a:p xmlns:a="http://schemas.openxmlformats.org/drawingml/2006/main">
            <a:r>
              <a:t>环节：第一面示范与练习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学生用6分钟独立做好第①面的孔工具，核对内容、宽度、孔高2mm与下沉0.8mm。老师先看位置和高度；本页暂不要求Union和勾格，下一页统一合并。点数路线用一枚圆柱孔即可。</a:t>
            </a:r>
          </a:p>
          <a:p xmlns:a="http://schemas.openxmlformats.org/drawingml/2006/main">
            <a:r>
              <a:t>练习：6 分钟第一面制作</a:t>
            </a:r>
          </a:p>
          <a:p xmlns:a="http://schemas.openxmlformats.org/drawingml/2006/main">
            <a:r>
              <a:t>检查点：①对应的物理面完成且已Union，没有悬浮孔工具。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统一参数为教学建议：骰体30×30×30mm，Radius值2，Steps10。每面图案占中心约18×18mm。孔工具高2mm、向内0.8mm。孔底部在顶面临时工作平面读数中为-0.8mm；只有恢复原蓝色工作平面、骰体底部为0时才是绝对Z=29.2mm。Snap Grid设0.1mm。下沉之后不要再按D，否则孔工具又回到表面，刻不进去。每面先Union Group（Ctrl+G），不要用Bundle代替。点数路线可用1枚直径3.5mm圆柱孔，位于面中央；表情路线先用三枚圆柱拼惊讶脸。此页仅等待检查位置，下一页统一Union。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https://www.tinkercad.com/blog/1-hour-print-dice</a:t>
            </a:r>
          </a:p>
          <a:p xmlns:a="http://schemas.openxmlformats.org/drawingml/2006/main">
            <a:r>
              <a:t>https://www.tinkercad.com/help-center/workplane-tool</a:t>
            </a:r>
          </a:p>
          <a:p xmlns:a="http://schemas.openxmlformats.org/drawingml/2006/main">
            <a:r>
              <a:t>https://www.tinkercad.com/help-center/align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圆角骰子结构示意</a:t>
            </a:r>
          </a:p>
          <a:p xmlns:a="http://schemas.openxmlformats.org/drawingml/2006/main">
            <a:r>
              <a:t>AI生成的教学结构示意图；不是Tinkercad界面，也不是实际打印照片</a:t>
            </a:r>
          </a:p>
          <a:p xmlns:a="http://schemas.openxmlformats.org/drawingml/2006/main">
            <a:r>
              <a:t>形状与凹刻用于解释原理，不以图片像素测量本课尺寸。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时间：46–48分钟，停留2分钟</a:t>
            </a:r>
          </a:p>
          <a:p xmlns:a="http://schemas.openxmlformats.org/drawingml/2006/main">
            <a:r>
              <a:t>环节：第一面示范与练习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区分‘对象看起来在一起’和已经完成材料相减。不要把管理用分组当成Union。只有孔工具确实进入骰子，Union才会留下凹槽；如果图案还飘着，先修高度。整颗骰子合成后再旋转，避免只翻了数字或只翻了底坯。</a:t>
            </a:r>
          </a:p>
          <a:p xmlns:a="http://schemas.openxmlformats.org/drawingml/2006/main">
            <a:r>
              <a:t>检查点：老师抽看学生能一次选中完成第一面凹刻的整颗骰子。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若出现Bundle与Union，选Union Group。实体与Hole相减后应实际看见凹槽；仅把透明孔放在上面还没有完成。需要居中时先用Align面内两个方向，不Z居中，然后才下沉和Union。右图是凹刻结果示意。统一参数为教学建议：骰体30×30×30mm，Radius值2，Steps10。每面图案占中心约18×18mm。孔工具高2mm、向内0.8mm。孔底部在顶面临时工作平面读数中为-0.8mm；只有恢复原蓝色工作平面、骰体底部为0时才是绝对Z=29.2mm。Snap Grid设0.1mm。下沉之后不要再按D，否则孔工具又回到表面，刻不进去。每面先Union Group（Ctrl+G），不要用Bundle代替。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https://www.tinkercad.com/blog/bundles</a:t>
            </a:r>
          </a:p>
          <a:p xmlns:a="http://schemas.openxmlformats.org/drawingml/2006/main">
            <a:r>
              <a:t>https://www.tinkercad.com/blog/1-hour-print-dice</a:t>
            </a:r>
          </a:p>
          <a:p xmlns:a="http://schemas.openxmlformats.org/drawingml/2006/main">
            <a:r>
              <a:t>https://www.tinkercad.com/help-center/align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圆角骰子结构示意</a:t>
            </a:r>
          </a:p>
          <a:p xmlns:a="http://schemas.openxmlformats.org/drawingml/2006/main">
            <a:r>
              <a:t>AI生成的教学结构示意图；不是Tinkercad界面，也不是实际打印照片</a:t>
            </a:r>
          </a:p>
          <a:p xmlns:a="http://schemas.openxmlformats.org/drawingml/2006/main">
            <a:r>
              <a:t>形状与凹刻用于解释原理，不以图片像素测量本课尺寸。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时间：48–50分钟，停留2分钟</a:t>
            </a:r>
          </a:p>
          <a:p xmlns:a="http://schemas.openxmlformats.org/drawingml/2006/main">
            <a:r>
              <a:t>环节：第一组相对面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①到②：先W恢复原始蓝色网格，只选已Union的整颗骰子，绕老师示范的水平轴输入本次180度。D落到原平面，确认顶部是未刻空白面，再W点新顶面。这个新面与第一面正好相对。只输入本次转角，不把角度当累计绝对朝向；转相机不等于转骰子。</a:t>
            </a:r>
          </a:p>
          <a:p xmlns:a="http://schemas.openxmlformats.org/drawingml/2006/main">
            <a:r>
              <a:t>检查点：第一面移到相对一侧，第二张空白面在顶部，整颗落平。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翻面顺序按三组对面推进，制作步骤①②③④⑤⑥分别刻1、6、2、5、3、4；选择骰为A、B、C、D、星形自选、问号再掷。每次先W恢复原蓝色工作平面，再选已Union的整颗骰子，按需要绕水平轴翻90或180度，D落地，检查新顶面为空白，再W设新顶面。角度是本次转动量；官方确认角度框可以输入数值，但当前字段初始读数需教师课前确认，不能把全局绝对角度当成连续增量脚本。D只落地，不会自动把斜骰摆正。第一面1/A刻好后，沿一个水平旋转轴翻半圈到对面。右图角度-45度仅示范旋转把手，不是本次转角；本次为180度。可以输入所需角度；若当前字段累计显示，教师演示换算，或Shift拖动45度步进四档。先旋转为准确的90/180整数角再D，D不会纠正45度斜放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https://www.tinkercad.com/help-center/rotating-shapes</a:t>
            </a:r>
          </a:p>
          <a:p xmlns:a="http://schemas.openxmlformats.org/drawingml/2006/main">
            <a:r>
              <a:t>https://www.tinkercad.com/blog/rotation-improvement</a:t>
            </a:r>
          </a:p>
          <a:p xmlns:a="http://schemas.openxmlformats.org/drawingml/2006/main">
            <a:r>
              <a:t>https://www.tinkercad.com/blog/tinkertip-rotating-inner-ring-vs.-outer-ring</a:t>
            </a:r>
          </a:p>
          <a:p xmlns:a="http://schemas.openxmlformats.org/drawingml/2006/main">
            <a:r>
              <a:t>https://www.tinkercad.com/help-center/drop-to-workplane</a:t>
            </a:r>
          </a:p>
          <a:p xmlns:a="http://schemas.openxmlformats.org/drawingml/2006/main">
            <a:r>
              <a:t>https://www.tinkercad.com/blog/tinkertip-d-is-for-drop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Rotating Shapes</a:t>
            </a:r>
          </a:p>
          <a:p xmlns:a="http://schemas.openxmlformats.org/drawingml/2006/main">
            <a:r>
              <a:t>https://www.tinkercad.com/help-center/rotating-shapes</a:t>
            </a:r>
          </a:p>
          <a:p xmlns:a="http://schemas.openxmlformats.org/drawingml/2006/main">
            <a:r>
              <a:t>原图：https://images.ctfassets.net/jl5ii4oqrdmc/2tS8NpiyzpMDMy3R1S7N1r/c09897d7a3873f3da2e5a68d949f6bea/2-1-Rotating_Shapes.jpg</a:t>
            </a:r>
          </a:p>
          <a:p xmlns:a="http://schemas.openxmlformats.org/drawingml/2006/main">
            <a:r>
              <a:t>官方原图。界面截图为该教程示例，参数按本课演示。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时间：50–52分钟，停留2分钟</a:t>
            </a:r>
          </a:p>
          <a:p xmlns:a="http://schemas.openxmlformats.org/drawingml/2006/main">
            <a:r>
              <a:t>环节：第一组相对面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新顶部是第一面的对面。数字填6，不是步骤号2；选择骰填B，其他主题照②格。重复Hole高2、贴面后向内0.8、Union、确认凹槽、打勾。第一组相对面完成后不急着换轴。</a:t>
            </a:r>
          </a:p>
          <a:p xmlns:a="http://schemas.openxmlformats.org/drawingml/2006/main">
            <a:r>
              <a:t>检查点：学生知道第二次刻6而非2，且这两张物理面相对。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选择骰第二面为B；数字骰为6，并与1相对。Text是可修改的文字形状，不要求从旧版数字素材逐个找字。图中Height=10等为官方示例默认值，课堂以左侧2mm孔高为准。统一参数为教学建议：骰体30×30×30mm，Radius值2，Steps10。每面图案占中心约18×18mm。孔工具高2mm、向内0.8mm。孔底部在顶面临时工作平面读数中为-0.8mm；只有恢复原蓝色工作平面、骰体底部为0时才是绝对Z=29.2mm。Snap Grid设0.1mm。下沉之后不要再按D，否则孔工具又回到表面，刻不进去。每面先Union Group（Ctrl+G），不要用Bundle代替。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https://www.tinkercad.com/help-center/text-shape</a:t>
            </a:r>
          </a:p>
          <a:p xmlns:a="http://schemas.openxmlformats.org/drawingml/2006/main">
            <a:r>
              <a:t>https://www.tinkercad.com/help-center/importing-2d-designs</a:t>
            </a:r>
          </a:p>
          <a:p xmlns:a="http://schemas.openxmlformats.org/drawingml/2006/main">
            <a:r>
              <a:t>https://www.tinkercad.com/blog/1-hour-print-dice</a:t>
            </a:r>
          </a:p>
          <a:p xmlns:a="http://schemas.openxmlformats.org/drawingml/2006/main">
            <a:r>
              <a:t>https://www.tinkercad.com/help-center/workplane-tool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basic shapes text</a:t>
            </a:r>
          </a:p>
          <a:p xmlns:a="http://schemas.openxmlformats.org/drawingml/2006/main">
            <a:r>
              <a:t>https://www.tinkercad.com/blog/meet-the-shapes-panel</a:t>
            </a:r>
          </a:p>
          <a:p xmlns:a="http://schemas.openxmlformats.org/drawingml/2006/main">
            <a:r>
              <a:t>原图：https://images.ctfassets.net/jl5ii4oqrdmc/6FTKVvL4bawRLy6DnIMF6O/45cab3b85f172f6b94fcf78fce8fcb46/Screen_Shot_2022-08-29_at_7.04.32_PM.png</a:t>
            </a:r>
          </a:p>
          <a:p xmlns:a="http://schemas.openxmlformats.org/drawingml/2006/main">
            <a:r>
              <a:t>复用官方教学原图；按骰子课参数演示，不是骰子模型专属界面。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时间：52–55分钟，停留3分钟</a:t>
            </a:r>
          </a:p>
          <a:p xmlns:a="http://schemas.openxmlformats.org/drawingml/2006/main">
            <a:r>
              <a:t>环节：第一组相对面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三分钟完成第二面。检查是①的相对面，数字为6或选择内容B，Union后勾②。落后的先保住第一面；休息后可用首两面完成模板继续。休息前记录真实完成进度，不能只给纸面补勾。</a:t>
            </a:r>
          </a:p>
          <a:p xmlns:a="http://schemas.openxmlformats.org/drawingml/2006/main">
            <a:r>
              <a:t>练习：3 分钟第二面制作</a:t>
            </a:r>
          </a:p>
          <a:p xmlns:a="http://schemas.openxmlformats.org/drawingml/2006/main">
            <a:r>
              <a:t>检查点：第一组相对面完成；每格对应一张真实物理面。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老师检查前两面。右侧1/6或A/B表示这一组相对面。点数路线做6个圆柱孔，两列三行；用Ctrl+D复制，保持点之间间隙。慢的学生只用大数字6。不要提前带领全班进入第三面，55分钟按时休息。统一参数为教学建议：骰体30×30×30mm，Radius值2，Steps10。每面图案占中心约18×18mm。孔工具高2mm、向内0.8mm。孔底部在顶面临时工作平面读数中为-0.8mm；只有恢复原蓝色工作平面、骰体底部为0时才是绝对Z=29.2mm。Snap Grid设0.1mm。下沉之后不要再按D，否则孔工具又回到表面，刻不进去。每面先Union Group（Ctrl+G），不要用Bundle代替。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https://www.tinkercad.com/blog/bundles</a:t>
            </a:r>
          </a:p>
          <a:p xmlns:a="http://schemas.openxmlformats.org/drawingml/2006/main">
            <a:r>
              <a:t>https://www.tinkercad.com/blog/1-hour-print-dice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时间：55–65分钟，停留10分钟</a:t>
            </a:r>
          </a:p>
          <a:p xmlns:a="http://schemas.openxmlformats.org/drawingml/2006/main">
            <a:r>
              <a:t>环节：休息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完整保留10分钟离屏休息，先确认设计已保存。老师可查看少数卡关作品，准备两面完成模板或重新恢复工作平面。不给全班加新教学任务。提醒回来时带着六格进度单。</a:t>
            </a:r>
          </a:p>
          <a:p xmlns:a="http://schemas.openxmlformats.org/drawingml/2006/main">
            <a:r>
              <a:t>检查点：学生离开屏幕，老师掌握需重点帮助的人。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完整休息55–65分钟。这是静态时间提示页，不是倒计时器；老师使用课堂计时器。确认自动保存。保留前两面未完成的学生名单，休息后用两面模板接上。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圆角骰子结构示意</a:t>
            </a:r>
          </a:p>
          <a:p xmlns:a="http://schemas.openxmlformats.org/drawingml/2006/main">
            <a:r>
              <a:t>AI生成的教学结构示意图；不是Tinkercad界面，也不是实际打印照片</a:t>
            </a:r>
          </a:p>
          <a:p xmlns:a="http://schemas.openxmlformats.org/drawingml/2006/main">
            <a:r>
              <a:t>形状与凹刻用于解释原理，不以图片像素测量本课尺寸。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时间：65–66分钟，停留1分钟</a:t>
            </a:r>
          </a:p>
          <a:p xmlns:a="http://schemas.openxmlformats.org/drawingml/2006/main">
            <a:r>
              <a:t>环节：第二组与最后一组相对面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看六格单恢复进度。确认首两面完成，需要者使用两面完成模板。后面还有两组相对面，每次先找未刻面，再看应刻内容。</a:t>
            </a:r>
          </a:p>
          <a:p xmlns:a="http://schemas.openxmlformats.org/drawingml/2006/main">
            <a:r>
              <a:t>检查点：每个人知道自己的实际进度与下一面内容。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观察实际物体两个对面是否刻好，而不是只数纸上的勾。需要帮助的学生使用两面完成模板，后四面继续亲手完成。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圆角骰子结构示意</a:t>
            </a:r>
          </a:p>
          <a:p xmlns:a="http://schemas.openxmlformats.org/drawingml/2006/main">
            <a:r>
              <a:t>AI生成的教学结构示意图；不是Tinkercad界面，也不是实际打印照片</a:t>
            </a:r>
          </a:p>
          <a:p xmlns:a="http://schemas.openxmlformats.org/drawingml/2006/main">
            <a:r>
              <a:t>形状与凹刻用于解释原理，不以图片像素测量本课尺寸。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时间：66–68分钟，停留2分钟</a:t>
            </a:r>
          </a:p>
          <a:p xmlns:a="http://schemas.openxmlformats.org/drawingml/2006/main">
            <a:r>
              <a:t>环节：第二组与最后一组相对面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预览剩余路线，不一次代替后面的逐面示范。数字顺序2、5、3、4；选择路线C、D、★、?。90度和180度是每次转角，不是累计坐标脚本。每次旋转后，都必须确认顶部是未做过的物理面。</a:t>
            </a:r>
          </a:p>
          <a:p xmlns:a="http://schemas.openxmlformats.org/drawingml/2006/main">
            <a:r>
              <a:t>检查点：知道剩下两对，能从六格单读出接下来内容。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翻面顺序按三组对面推进，制作步骤①②③④⑤⑥分别刻1、6、2、5、3、4；选择骰为A、B、C、D、星形自选、问号再掷。每次先W恢复原蓝色工作平面，再选已Union的整颗骰子，按需要绕水平轴翻90或180度，D落地，检查新顶面为空白，再W设新顶面。角度是本次转动量；官方确认角度框可以输入数值，但当前字段初始读数需教师课前确认，不能把全局绝对角度当成连续增量脚本。D只落地，不会自动把斜骰摆正。本页是本课原创操作口令，依据官方Union/Rotate/Workplane/Drop。D只在贴面之前和整骰落地时使用，孔已下沉后不能再D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https://www.tinkercad.com/blog/bundles</a:t>
            </a:r>
          </a:p>
          <a:p xmlns:a="http://schemas.openxmlformats.org/drawingml/2006/main">
            <a:r>
              <a:t>https://www.tinkercad.com/blog/1-hour-print-dice</a:t>
            </a:r>
          </a:p>
          <a:p xmlns:a="http://schemas.openxmlformats.org/drawingml/2006/main">
            <a:r>
              <a:t>https://www.tinkercad.com/help-center/rotating-shapes</a:t>
            </a:r>
          </a:p>
          <a:p xmlns:a="http://schemas.openxmlformats.org/drawingml/2006/main">
            <a:r>
              <a:t>https://www.tinkercad.com/blog/rotation-improvement</a:t>
            </a:r>
          </a:p>
          <a:p xmlns:a="http://schemas.openxmlformats.org/drawingml/2006/main">
            <a:r>
              <a:t>https://www.tinkercad.com/help-center/drop-to-workplane</a:t>
            </a:r>
          </a:p>
          <a:p xmlns:a="http://schemas.openxmlformats.org/drawingml/2006/main">
            <a:r>
              <a:t>https://www.tinkercad.com/blog/tinkertip-d-is-for-drop</a:t>
            </a:r>
          </a:p>
          <a:p xmlns:a="http://schemas.openxmlformats.org/drawingml/2006/main">
            <a:r>
              <a:t>https://www.tinkercad.com/help-center/workplane-tool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时间：68–70分钟，停留2分钟</a:t>
            </a:r>
          </a:p>
          <a:p xmlns:a="http://schemas.openxmlformats.org/drawingml/2006/main">
            <a:r>
              <a:t>环节：第二组与最后一组相对面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②到③：先Union确认、W恢复蓝地面，沿上一组使用的同一条水平轴输入本次90度，D落平。先看顶部是否为空白，若不是先撤销并重新定位，不能照刻。W设新顶面，放数字2或C，Hole高2、向内0.8、Union。</a:t>
            </a:r>
          </a:p>
          <a:p xmlns:a="http://schemas.openxmlformats.org/drawingml/2006/main">
            <a:r>
              <a:t>检查点：③是未做新面，数字2或C与规划对应。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从第②面沿同一水平轴翻四分之一圈，取空白面刻数字2/C。点数布局按参考图，六种点数不是本页一次全部做完。30mm面内点中心建议取8/15/22mm网格，直径3.5mm，全部留在约18×18mm范围。孔只在面内分散排布，不把每个点都用Align居中叠到一起。该图署名：Snospar，CC BY-SA 3.0，https://creativecommons.org/licenses/by-sa/3.0/。统一参数为教学建议：骰体30×30×30mm，Radius值2，Steps10。每面图案占中心约18×18mm。孔工具高2mm、向内0.8mm。孔底部在顶面临时工作平面读数中为-0.8mm；只有恢复原蓝色工作平面、骰体底部为0时才是绝对Z=29.2mm。Snap Grid设0.1mm。下沉之后不要再按D，否则孔工具又回到表面，刻不进去。每面先Union Group（Ctrl+G），不要用Bundle代替。翻面顺序按三组对面推进，制作步骤①②③④⑤⑥分别刻1、6、2、5、3、4；选择骰为A、B、C、D、星形自选、问号再掷。每次先W恢复原蓝色工作平面，再选已Union的整颗骰子，按需要绕水平轴翻90或180度，D落地，检查新顶面为空白，再W设新顶面。角度是本次转动量；官方确认角度框可以输入数值，但当前字段初始读数需教师课前确认，不能把全局绝对角度当成连续增量脚本。D只落地，不会自动把斜骰摆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https://www.tinkercad.com/help-center/rotating-shapes</a:t>
            </a:r>
          </a:p>
          <a:p xmlns:a="http://schemas.openxmlformats.org/drawingml/2006/main">
            <a:r>
              <a:t>https://www.tinkercad.com/blog/rotation-improvement</a:t>
            </a:r>
          </a:p>
          <a:p xmlns:a="http://schemas.openxmlformats.org/drawingml/2006/main">
            <a:r>
              <a:t>https://www.tinkercad.com/blog/1-hour-print-dice</a:t>
            </a:r>
          </a:p>
          <a:p xmlns:a="http://schemas.openxmlformats.org/drawingml/2006/main">
            <a:r>
              <a:t>https://www.tinkercad.com/help-center/workplane-tool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1–6六面点数排列</a:t>
            </a:r>
          </a:p>
          <a:p xmlns:a="http://schemas.openxmlformats.org/drawingml/2006/main">
            <a:r>
              <a:t>https://commons.wikimedia.org/wiki/File:Dice_1-6.svg</a:t>
            </a:r>
          </a:p>
          <a:p xmlns:a="http://schemas.openxmlformats.org/drawingml/2006/main">
            <a:r>
              <a:t>Snospar，CC BY-SA 3.0；原作者SVG仅转换PNG，无重画。此图展示布局，不以红色表示打印颜色。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时间：70–73分钟，停留3分钟</a:t>
            </a:r>
          </a:p>
          <a:p xmlns:a="http://schemas.openxmlformats.org/drawingml/2006/main">
            <a:r>
              <a:t>环节：第二组与最后一组相对面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三分钟制作③。老师检查是否误把90度当作累计朝向，或仅旋转视角。内容按③格，完成Union再勾③；不要在同一个物理面第二次刻内容。</a:t>
            </a:r>
          </a:p>
          <a:p xmlns:a="http://schemas.openxmlformats.org/drawingml/2006/main">
            <a:r>
              <a:t>练习：3 分钟第三面制作</a:t>
            </a:r>
          </a:p>
          <a:p xmlns:a="http://schemas.openxmlformats.org/drawingml/2006/main">
            <a:r>
              <a:t>检查点：③物理面完成，已Union，第二对的另一面仍未刻。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数字骰图演示多面凹刻，面上1/2/3仅作操作参考，具体顺序仍以本课1/6/2/5/3/4和六格单为准。统一参数为教学建议：骰体30×30×30mm，Radius值2，Steps10。每面图案占中心约18×18mm。孔工具高2mm、向内0.8mm。孔底部在顶面临时工作平面读数中为-0.8mm；只有恢复原蓝色工作平面、骰体底部为0时才是绝对Z=29.2mm。Snap Grid设0.1mm。下沉之后不要再按D，否则孔工具又回到表面，刻不进去。每面先Union Group（Ctrl+G），不要用Bundle代替。翻面顺序按三组对面推进，制作步骤①②③④⑤⑥分别刻1、6、2、5、3、4；选择骰为A、B、C、D、星形自选、问号再掷。每次先W恢复原蓝色工作平面，再选已Union的整颗骰子，按需要绕水平轴翻90或180度，D落地，检查新顶面为空白，再W设新顶面。角度是本次转动量；官方确认角度框可以输入数值，但当前字段初始读数需教师课前确认，不能把全局绝对角度当成连续增量脚本。D只落地，不会自动把斜骰摆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https://www.tinkercad.com/blog/1-hour-print-dice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dice%20process%202.jpg</a:t>
            </a:r>
          </a:p>
          <a:p xmlns:a="http://schemas.openxmlformats.org/drawingml/2006/main">
            <a:r>
              <a:t>https://www.tinkercad.com/blog/1-hour-print-dice</a:t>
            </a:r>
          </a:p>
          <a:p xmlns:a="http://schemas.openxmlformats.org/drawingml/2006/main">
            <a:r>
              <a:t>原图：https://images.ctfassets.net/jl5ii4oqrdmc/3rDC6jPZ4zRWnfcspmPnIa/cd7677af88e9c38adc3d86e2d0b60e92/dice_20process_202.jpg</a:t>
            </a:r>
          </a:p>
          <a:p xmlns:a="http://schemas.openxmlformats.org/drawingml/2006/main">
            <a:r>
              <a:t>官方原图。界面截图为该教程示例，参数按本课演示。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时间：73–75分钟，停留2分钟</a:t>
            </a:r>
          </a:p>
          <a:p xmlns:a="http://schemas.openxmlformats.org/drawingml/2006/main">
            <a:r>
              <a:t>环节：第二组与最后一组相对面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③到④：Union后恢复蓝地面，沿刚才同一水平轴输入本次180度，D落平，确认顶部空白再W设新顶面。数字刻5，不是步骤号4；选择骰刻D。Hole高2、向内0.8、Union。第二组数字对面为2/5。</a:t>
            </a:r>
          </a:p>
          <a:p xmlns:a="http://schemas.openxmlformats.org/drawingml/2006/main">
            <a:r>
              <a:t>检查点：④与③相对；顶部未做，计划内容为5或D。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第④面是第③面的对面，沿同一轴翻180度，数字5或字母D。表情路线两只圆眼加一只圆嘴可成惊讶脸，三个孔工具都高2mm、同时下沉0.8mm后与骰体Union。图中弧线笑嘴是可选拓展，不要求初学者现场雕弧线；孔之间要留材料，别把眼嘴扩大到圆角外。统一参数为教学建议：骰体30×30×30mm，Radius值2，Steps10。每面图案占中心约18×18mm。孔工具高2mm、向内0.8mm。孔底部在顶面临时工作平面读数中为-0.8mm；只有恢复原蓝色工作平面、骰体底部为0时才是绝对Z=29.2mm。Snap Grid设0.1mm。下沉之后不要再按D，否则孔工具又回到表面，刻不进去。每面先Union Group（Ctrl+G），不要用Bundle代替。翻面顺序按三组对面推进，制作步骤①②③④⑤⑥分别刻1、6、2、5、3、4；选择骰为A、B、C、D、星形自选、问号再掷。每次先W恢复原蓝色工作平面，再选已Union的整颗骰子，按需要绕水平轴翻90或180度，D落地，检查新顶面为空白，再W设新顶面。角度是本次转动量；官方确认角度框可以输入数值，但当前字段初始读数需教师课前确认，不能把全局绝对角度当成连续增量脚本。D只落地，不会自动把斜骰摆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https://www.tinkercad.com/blog/1-hour-print-dice</a:t>
            </a:r>
          </a:p>
          <a:p xmlns:a="http://schemas.openxmlformats.org/drawingml/2006/main">
            <a:r>
              <a:t>https://www.tinkercad.com/help-center/workplane-tool</a:t>
            </a:r>
          </a:p>
          <a:p xmlns:a="http://schemas.openxmlformats.org/drawingml/2006/main">
            <a:r>
              <a:t>https://www.tinkercad.com/blog/bundles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圆角骰子结构示意</a:t>
            </a:r>
          </a:p>
          <a:p xmlns:a="http://schemas.openxmlformats.org/drawingml/2006/main">
            <a:r>
              <a:t>AI生成的教学结构示意图；不是Tinkercad界面，也不是实际打印照片</a:t>
            </a:r>
          </a:p>
          <a:p xmlns:a="http://schemas.openxmlformats.org/drawingml/2006/main">
            <a:r>
              <a:t>形状与凹刻用于解释原理，不以图片像素测量本课尺寸。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时间：75–78分钟，停留3分钟</a:t>
            </a:r>
          </a:p>
          <a:p xmlns:a="http://schemas.openxmlformats.org/drawingml/2006/main">
            <a:r>
              <a:t>环节：第二组与最后一组相对面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三分钟完成④并Union。用伙伴检查确认③④相对，数字2/5的和为7。非数字主题只需确认各物理面按计划完成；内容有意相同可以接受，不用强行改成六种不同结果。</a:t>
            </a:r>
          </a:p>
          <a:p xmlns:a="http://schemas.openxmlformats.org/drawingml/2006/main">
            <a:r>
              <a:t>练习：3 分钟第四面制作</a:t>
            </a:r>
          </a:p>
          <a:p xmlns:a="http://schemas.openxmlformats.org/drawingml/2006/main">
            <a:r>
              <a:t>检查点：两组相对面已经完成，剩最后一对空白面。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统一参数为教学建议：骰体30×30×30mm，Radius值2，Steps10。每面图案占中心约18×18mm。孔工具高2mm、向内0.8mm。孔底部在顶面临时工作平面读数中为-0.8mm；只有恢复原蓝色工作平面、骰体底部为0时才是绝对Z=29.2mm。Snap Grid设0.1mm。下沉之后不要再按D，否则孔工具又回到表面，刻不进去。每面先Union Group（Ctrl+G），不要用Bundle代替。翻面顺序按三组对面推进，制作步骤①②③④⑤⑥分别刻1、6、2、5、3、4；选择骰为A、B、C、D、星形自选、问号再掷。每次先W恢复原蓝色工作平面，再选已Union的整颗骰子，按需要绕水平轴翻90或180度，D落地，检查新顶面为空白，再W设新顶面。角度是本次转动量；官方确认角度框可以输入数值，但当前字段初始读数需教师课前确认，不能把全局绝对角度当成连续增量脚本。D只落地，不会自动把斜骰摆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https://www.tinkercad.com/blog/bundles</a:t>
            </a:r>
          </a:p>
          <a:p xmlns:a="http://schemas.openxmlformats.org/drawingml/2006/main">
            <a:r>
              <a:t>https://www.tinkercad.com/blog/1-hour-print-dice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时间：78–81分钟，停留3分钟</a:t>
            </a:r>
          </a:p>
          <a:p xmlns:a="http://schemas.openxmlformats.org/drawingml/2006/main">
            <a:r>
              <a:t>环节：第二组与最后一组相对面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④到⑤：这里才换另一条水平轴。先恢复蓝地面，沿与前一条不同的水平轴输入本次90度，D落平，确认顶部空白，再W设新顶面。若顶部已有图案，先撤销并找正确轴，不能继续刻。数字刻3；选择骰刻已验证的★，表示自选。具体字符不可用时用预备的几何图案。</a:t>
            </a:r>
          </a:p>
          <a:p xmlns:a="http://schemas.openxmlformats.org/drawingml/2006/main">
            <a:r>
              <a:t>检查点：⑤是最后一组中的空白面，旋转轴确实换过。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已有前两组对面，本次换另一条水平轴翻90度，找到剩余空白面之一。数字3，选择骰用星形。素材星形也需设Hole并调孔高2、下沉0.8。GIF示范Shift精确45度步进，90度是两档。短词最多2至3个字母优先；中文由老师课前转轮廓SVG。每面可按自己的用途选择内容，图示的三种短词不是额外的第7/8/9面。统一参数为教学建议：骰体30×30×30mm，Radius值2，Steps10。每面图案占中心约18×18mm。孔工具高2mm、向内0.8mm。孔底部在顶面临时工作平面读数中为-0.8mm；只有恢复原蓝色工作平面、骰体底部为0时才是绝对Z=29.2mm。Snap Grid设0.1mm。下沉之后不要再按D，否则孔工具又回到表面，刻不进去。每面先Union Group（Ctrl+G），不要用Bundle代替。翻面顺序按三组对面推进，制作步骤①②③④⑤⑥分别刻1、6、2、5、3、4；选择骰为A、B、C、D、星形自选、问号再掷。每次先W恢复原蓝色工作平面，再选已Union的整颗骰子，按需要绕水平轴翻90或180度，D落地，检查新顶面为空白，再W设新顶面。角度是本次转动量；官方确认角度框可以输入数值，但当前字段初始读数需教师课前确认，不能把全局绝对角度当成连续增量脚本。D只落地，不会自动把斜骰摆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https://www.tinkercad.com/help-center/rotating-shapes</a:t>
            </a:r>
          </a:p>
          <a:p xmlns:a="http://schemas.openxmlformats.org/drawingml/2006/main">
            <a:r>
              <a:t>https://www.tinkercad.com/blog/tinkertip-rotating-inner-ring-vs.-outer-ring</a:t>
            </a:r>
          </a:p>
          <a:p xmlns:a="http://schemas.openxmlformats.org/drawingml/2006/main">
            <a:r>
              <a:t>https://www.tinkercad.com/blog/rotation-improvement</a:t>
            </a:r>
          </a:p>
          <a:p xmlns:a="http://schemas.openxmlformats.org/drawingml/2006/main">
            <a:r>
              <a:t>https://www.tinkercad.com/help-center/text-shape</a:t>
            </a:r>
          </a:p>
          <a:p xmlns:a="http://schemas.openxmlformats.org/drawingml/2006/main">
            <a:r>
              <a:t>https://www.tinkercad.com/help-center/importing-2d-designs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rotate Shift snap45</a:t>
            </a:r>
          </a:p>
          <a:p xmlns:a="http://schemas.openxmlformats.org/drawingml/2006/main">
            <a:r>
              <a:t>https://www.tinkercad.com/blog/rotation-improvement</a:t>
            </a:r>
          </a:p>
          <a:p xmlns:a="http://schemas.openxmlformats.org/drawingml/2006/main">
            <a:r>
              <a:t>原图：https://images.ctfassets.net/jl5ii4oqrdmc/J5YlvNPga9aeYK6f6cSo8/a49671b727b57d3b80d7aea242ec8f38/rotate_Shift_snap45.gif</a:t>
            </a:r>
          </a:p>
          <a:p xmlns:a="http://schemas.openxmlformats.org/drawingml/2006/main">
            <a:r>
              <a:t>官方Shift旋转45°步进GIF，演示可停到-90°。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时间：81–84分钟，停留3分钟</a:t>
            </a:r>
          </a:p>
          <a:p xmlns:a="http://schemas.openxmlformats.org/drawingml/2006/main">
            <a:r>
              <a:t>环节：第二组与最后一组相对面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三分钟完成⑤并Union。确认最后一格应填4或?再掷。数字3与4将在相对两面。用已完成的图案定位，接下来只做⑤的空白相对面。</a:t>
            </a:r>
          </a:p>
          <a:p xmlns:a="http://schemas.openxmlformats.org/drawingml/2006/main">
            <a:r>
              <a:t>练习：3 分钟第五面制作</a:t>
            </a:r>
          </a:p>
          <a:p xmlns:a="http://schemas.openxmlformats.org/drawingml/2006/main">
            <a:r>
              <a:t>检查点：⑤完成，唯一未做的物理面位于它的相对侧。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图的-45度只显示量角器工具，不是本课目标角度。实际本次需准确转90度，确认空白面并按D落地。不要给已刻旧面添新图来代替第⑤物理面。统一参数为教学建议：骰体30×30×30mm，Radius值2，Steps10。每面图案占中心约18×18mm。孔工具高2mm、向内0.8mm。孔底部在顶面临时工作平面读数中为-0.8mm；只有恢复原蓝色工作平面、骰体底部为0时才是绝对Z=29.2mm。Snap Grid设0.1mm。下沉之后不要再按D，否则孔工具又回到表面，刻不进去。每面先Union Group（Ctrl+G），不要用Bundle代替。翻面顺序按三组对面推进，制作步骤①②③④⑤⑥分别刻1、6、2、5、3、4；选择骰为A、B、C、D、星形自选、问号再掷。每次先W恢复原蓝色工作平面，再选已Union的整颗骰子，按需要绕水平轴翻90或180度，D落地，检查新顶面为空白，再W设新顶面。角度是本次转动量；官方确认角度框可以输入数值，但当前字段初始读数需教师课前确认，不能把全局绝对角度当成连续增量脚本。D只落地，不会自动把斜骰摆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https://www.tinkercad.com/help-center/rotating-shapes</a:t>
            </a:r>
          </a:p>
          <a:p xmlns:a="http://schemas.openxmlformats.org/drawingml/2006/main">
            <a:r>
              <a:t>https://www.tinkercad.com/blog/rotation-improvement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Rotating Shapes</a:t>
            </a:r>
          </a:p>
          <a:p xmlns:a="http://schemas.openxmlformats.org/drawingml/2006/main">
            <a:r>
              <a:t>https://www.tinkercad.com/help-center/rotating-shapes</a:t>
            </a:r>
          </a:p>
          <a:p xmlns:a="http://schemas.openxmlformats.org/drawingml/2006/main">
            <a:r>
              <a:t>原图：https://images.ctfassets.net/jl5ii4oqrdmc/2tS8NpiyzpMDMy3R1S7N1r/c09897d7a3873f3da2e5a68d949f6bea/2-1-Rotating_Shapes.jpg</a:t>
            </a:r>
          </a:p>
          <a:p xmlns:a="http://schemas.openxmlformats.org/drawingml/2006/main">
            <a:r>
              <a:t>官方原图。界面截图为该教程示例，参数按本课演示。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时间：84–86分钟，停留2分钟</a:t>
            </a:r>
          </a:p>
          <a:p xmlns:a="http://schemas.openxmlformats.org/drawingml/2006/main">
            <a:r>
              <a:t>环节：第二组与最后一组相对面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⑤到⑥：沿刚才的新水平轴输入本次180度，仍然先Union、恢复蓝地面、整颗旋转、D落平、确认空白、W新顶面。数字刻4，选择骰刻?表示再掷。此面与⑤相对，三组相对面全部完成。</a:t>
            </a:r>
          </a:p>
          <a:p xmlns:a="http://schemas.openxmlformats.org/drawingml/2006/main">
            <a:r>
              <a:t>检查点：最后一张未制作的物理面已到顶部，与⑤相对。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第⑥面与第⑤面相对。该轴翻180度，数字4或问号，选题骰最后结果是再掷一次。问号字体若不支持，改一个课前验证的几何符号并写清规则。此处的大问号是要制作的内容示例，不是待填占位符。统一参数为教学建议：骰体30×30×30mm，Radius值2，Steps10。每面图案占中心约18×18mm。孔工具高2mm、向内0.8mm。孔底部在顶面临时工作平面读数中为-0.8mm；只有恢复原蓝色工作平面、骰体底部为0时才是绝对Z=29.2mm。Snap Grid设0.1mm。下沉之后不要再按D，否则孔工具又回到表面，刻不进去。每面先Union Group（Ctrl+G），不要用Bundle代替。翻面顺序按三组对面推进，制作步骤①②③④⑤⑥分别刻1、6、2、5、3、4；选择骰为A、B、C、D、星形自选、问号再掷。每次先W恢复原蓝色工作平面，再选已Union的整颗骰子，按需要绕水平轴翻90或180度，D落地，检查新顶面为空白，再W设新顶面。角度是本次转动量；官方确认角度框可以输入数值，但当前字段初始读数需教师课前确认，不能把全局绝对角度当成连续增量脚本。D只落地，不会自动把斜骰摆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https://www.tinkercad.com/help-center/rotating-shapes</a:t>
            </a:r>
          </a:p>
          <a:p xmlns:a="http://schemas.openxmlformats.org/drawingml/2006/main">
            <a:r>
              <a:t>https://www.tinkercad.com/blog/rotation-improvement</a:t>
            </a:r>
          </a:p>
          <a:p xmlns:a="http://schemas.openxmlformats.org/drawingml/2006/main">
            <a:r>
              <a:t>https://www.tinkercad.com/help-center/text-shape</a:t>
            </a:r>
          </a:p>
          <a:p xmlns:a="http://schemas.openxmlformats.org/drawingml/2006/main">
            <a:r>
              <a:t>https://www.tinkercad.com/help-center/importing-2d-designs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时间：86–90分钟，停留4分钟</a:t>
            </a:r>
          </a:p>
          <a:p xmlns:a="http://schemas.openxmlformats.org/drawingml/2006/main">
            <a:r>
              <a:t>环节：第二组与最后一组相对面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四分钟完成⑥并Union，再转视角看六张物理面。恢复蓝地面并D落平。数字示范三对为1/6、2/5、3/4；选择示例为A/B、C/D、★/?。内容可按玩法重复，但同一物理面不能重复加工来冒充两面完成。</a:t>
            </a:r>
          </a:p>
          <a:p xmlns:a="http://schemas.openxmlformats.org/drawingml/2006/main">
            <a:r>
              <a:t>练习：4 分钟第六面制作与初查</a:t>
            </a:r>
          </a:p>
          <a:p xmlns:a="http://schemas.openxmlformats.org/drawingml/2006/main">
            <a:r>
              <a:t>检查点：六张物理面都完成并对上规划单，三组相对面关系正确。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不是在屏幕里只看到三个面就交作业。转视角或翻整颗查看全部六面，按照纸上内容一项项核对。完成数字骰三组对面1/6、2/5、3/4；选择骰六项A/B/C/D/自选/再掷。图为结构示意，不是本课每个朝向的实测截图。统一参数为教学建议：骰体30×30×30mm，Radius值2，Steps10。每面图案占中心约18×18mm。孔工具高2mm、向内0.8mm。孔底部在顶面临时工作平面读数中为-0.8mm；只有恢复原蓝色工作平面、骰体底部为0时才是绝对Z=29.2mm。Snap Grid设0.1mm。下沉之后不要再按D，否则孔工具又回到表面，刻不进去。每面先Union Group（Ctrl+G），不要用Bundle代替。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https://mathworld.wolfram.com/Dice.html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圆角骰子结构示意</a:t>
            </a:r>
          </a:p>
          <a:p xmlns:a="http://schemas.openxmlformats.org/drawingml/2006/main">
            <a:r>
              <a:t>AI生成的教学结构示意图；不是Tinkercad界面，也不是实际打印照片</a:t>
            </a:r>
          </a:p>
          <a:p xmlns:a="http://schemas.openxmlformats.org/drawingml/2006/main">
            <a:r>
              <a:t>形状与凹刻用于解释原理，不以图片像素测量本课尺寸。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时间：90–91分钟，停留1分钟</a:t>
            </a:r>
          </a:p>
          <a:p xmlns:a="http://schemas.openxmlformats.org/drawingml/2006/main">
            <a:r>
              <a:t>环节：分层创作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数字版三组对面已经自然和为7，不再把它当额外强制挑战。基础学生补齐六张面；进阶完善先前规划的主题；挑战可设计内容重复带来的玩法，例如一种动作出现两次。不要把已刻数字全部改掉，有新想法可用空白底坯另做。</a:t>
            </a:r>
          </a:p>
          <a:p xmlns:a="http://schemas.openxmlformats.org/drawingml/2006/main">
            <a:r>
              <a:t>检查点：选择一项现实优化，保持六面完整与原玩法一致。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依据最初的路线完善，不要求返工凹刻。后段优先补漏面、提高可读性，不能无成本把已刻数字换成另套文字；需要第二颗骰子时保留已完成成品，在备用底坯另做。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时间：91–105分钟，停留14分钟</a:t>
            </a:r>
          </a:p>
          <a:p xmlns:a="http://schemas.openxmlformats.org/drawingml/2006/main">
            <a:r>
              <a:t>环节：分层创作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前5分钟优先帮助没有完成六面的学生；中间6分钟指导清晰度、凹刻连接和遗漏修复；最后3分钟停止加内容，准备检查。已有六个数字的学生可做一面额外小纹样或用备用底坯实验，不安排整颗从头重做。刻错且难以安全撤回时，老师协助恢复最近正确版本或使用相应进度模板。</a:t>
            </a:r>
          </a:p>
          <a:p xmlns:a="http://schemas.openxmlformats.org/drawingml/2006/main">
            <a:r>
              <a:t>练习：14 分钟独立完成与优化</a:t>
            </a:r>
          </a:p>
          <a:p xmlns:a="http://schemas.openxmlformats.org/drawingml/2006/main">
            <a:r>
              <a:t>检查点：每位学生至少有一颗六面完整的可用模型。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静态14分钟练习提示页，教师另设计时。前5分钟帮助未完成六面的学生；中6分钟调整布局和规则；最后3分钟停止新增准备互查。不要为了好看把骰体拉成不等长形状。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时间：105–107分钟，停留2分钟</a:t>
            </a:r>
          </a:p>
          <a:p xmlns:a="http://schemas.openxmlformats.org/drawingml/2006/main">
            <a:r>
              <a:t>环节：检查与修复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检查六张物理面，不要求所有内容彼此不同。每张面按规划完成；数字示例按三组对面核对，主题内容有意重复允许。确认全是凹刻，保留落稳平面，孔工具已Union，旁边测试件不会一起导出。</a:t>
            </a:r>
          </a:p>
          <a:p xmlns:a="http://schemas.openxmlformats.org/drawingml/2006/main">
            <a:r>
              <a:t>检查点：能按六面完整、凹刻、落稳、无碎片四项检查。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检查每个凹槽实际形成，顶面不能有遗留孔工具，底部六面各有足够平面。检查不把圆角面顶面全刻穿。自制骰的去料、填充、外形和打印方向可能影响结果，仅作为游戏和试掷实验，不承诺严格等概率。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https://mathworld.wolfram.com/Dice.html</a:t>
            </a:r>
          </a:p>
          <a:p xmlns:a="http://schemas.openxmlformats.org/drawingml/2006/main">
            <a:r>
              <a:t>https://www.tinkercad.com/help-center/best-practices-for-3d-printing-tinkercad-models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圆角骰子结构示意</a:t>
            </a:r>
          </a:p>
          <a:p xmlns:a="http://schemas.openxmlformats.org/drawingml/2006/main">
            <a:r>
              <a:t>AI生成的教学结构示意图；不是Tinkercad界面，也不是实际打印照片</a:t>
            </a:r>
          </a:p>
          <a:p xmlns:a="http://schemas.openxmlformats.org/drawingml/2006/main">
            <a:r>
              <a:t>形状与凹刻用于解释原理，不以图片像素测量本课尺寸。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时间：107–112分钟，停留5分钟</a:t>
            </a:r>
          </a:p>
          <a:p xmlns:a="http://schemas.openxmlformats.org/drawingml/2006/main">
            <a:r>
              <a:t>环节：检查与修复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前两分钟伙伴实际转看六张物理面，对照①–⑥格；后三分钟修复。数字例核对1/6、2/5、3/4，选择例核对A/B/C/D/自选/再掷。允许主题内容按玩法重复，要防的是同一物理面重复刻而另面漏掉。老师处理刻深、残余孔工具、相邻面破损问题。</a:t>
            </a:r>
          </a:p>
          <a:p xmlns:a="http://schemas.openxmlformats.org/drawingml/2006/main">
            <a:r>
              <a:t>练习：5 分钟互查与修复</a:t>
            </a:r>
          </a:p>
          <a:p xmlns:a="http://schemas.openxmlformats.org/drawingml/2006/main">
            <a:r>
              <a:t>检查点：六格与六张物理面对应，三组对面路线正确，模型落平。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前2分钟伙伴互查、后3分钟修复。规划单的六格对应实际六张物理面；允许按玩法故意重复内容，但不能无意重复刻同一张物理面而漏一面。如果图案看不到凹槽，检查是否下沉后又D、选错Hole/实体、只做了Bundle。统一参数为教学建议：骰体30×30×30mm，Radius值2，Steps10。每面图案占中心约18×18mm。孔工具高2mm、向内0.8mm。孔底部在顶面临时工作平面读数中为-0.8mm；只有恢复原蓝色工作平面、骰体底部为0时才是绝对Z=29.2mm。Snap Grid设0.1mm。下沉之后不要再按D，否则孔工具又回到表面，刻不进去。每面先Union Group（Ctrl+G），不要用Bundle代替。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https://www.tinkercad.com/blog/bundles</a:t>
            </a:r>
          </a:p>
          <a:p xmlns:a="http://schemas.openxmlformats.org/drawingml/2006/main">
            <a:r>
              <a:t>https://www.tinkercad.com/blog/1-hour-print-dice</a:t>
            </a:r>
          </a:p>
          <a:p xmlns:a="http://schemas.openxmlformats.org/drawingml/2006/main">
            <a:r>
              <a:t>https://www.tinkercad.com/help-center/drop-to-workplane</a:t>
            </a:r>
          </a:p>
          <a:p xmlns:a="http://schemas.openxmlformats.org/drawingml/2006/main">
            <a:r>
              <a:t>https://www.tinkercad.com/blog/tinkertip-d-is-for-drop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时间：112–115分钟，停留3分钟</a:t>
            </a:r>
          </a:p>
          <a:p xmlns:a="http://schemas.openxmlformats.org/drawingml/2006/main">
            <a:r>
              <a:t>环节：导出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只选最终骰子导出，不带备用底坯或旁边的数字孔工具。按班级_姓名拼音_骰子命名与提交。STL不含颜色；老师课后在切片软件检查尺寸、凹刻、薄弱处和打印方向，再安排打印。设备不能下载时用已测试的课堂提交方式。</a:t>
            </a:r>
          </a:p>
          <a:p xmlns:a="http://schemas.openxmlformats.org/drawingml/2006/main">
            <a:r>
              <a:t>练习：3 分钟导出与提交</a:t>
            </a:r>
          </a:p>
          <a:p xmlns:a="http://schemas.openxmlformats.org/drawingml/2006/main">
            <a:r>
              <a:t>检查点：老师得到能对应学生姓名的最终模型文件或设计提交。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导出Only selected shapes（若显示），不要包含备用底坯或旁边孔工具。课堂收集方式先用学生设备实测。老师课后复核尺寸、所有朝下凹槽是否可打印、支撑和打印方向。建议先试印一颗再批量打印，不承诺30mm骰子一小时能完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>https://www.tinkercad.com/help-center/best-practices-for-3d-printing-tinkercad-models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exporting models for 3d printing</a:t>
            </a:r>
          </a:p>
          <a:p xmlns:a="http://schemas.openxmlformats.org/drawingml/2006/main">
            <a:r>
              <a:t>https://www.tinkercad.com/help-center/exporting-3d-models-for-3d-printing</a:t>
            </a:r>
          </a:p>
          <a:p xmlns:a="http://schemas.openxmlformats.org/drawingml/2006/main">
            <a:r>
              <a:t>原图：https://images.ctfassets.net/jl5ii4oqrdmc/3pmBgwGnka4LRpVj2ZA62z/3f93d5cfef6b7d87ba732c8cdb196c9c/2-6___exporting_models_for_3d_printing.jpg</a:t>
            </a:r>
          </a:p>
          <a:p xmlns:a="http://schemas.openxmlformats.org/drawingml/2006/main">
            <a:r>
              <a:t>复用官方教学原图；按骰子课参数演示，不是骰子模型专属界面。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时间：115–118分钟，停留3分钟</a:t>
            </a:r>
          </a:p>
          <a:p xmlns:a="http://schemas.openxmlformats.org/drawingml/2006/main">
            <a:r>
              <a:t>环节：分享与回顾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邀请2–3人各用30秒说自己的用途和规则；其余同学给伙伴看屏幕并说明一种结果。不要假装未打印的模型已经是实物。让展示回到开场的问题：它能帮人做什么？</a:t>
            </a:r>
          </a:p>
          <a:p xmlns:a="http://schemas.openxmlformats.org/drawingml/2006/main">
            <a:r>
              <a:t>检查点：每位学生能解释自己的六面内容对应什么玩法。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图为官方打印案例，不是本班已经完成的实物。两三人各分享约30秒，其余同桌展示模型、读出一条玩法。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DSC_0635.jpeg</a:t>
            </a:r>
          </a:p>
          <a:p xmlns:a="http://schemas.openxmlformats.org/drawingml/2006/main">
            <a:r>
              <a:t>https://www.tinkercad.com/blog/1-hour-print-dice</a:t>
            </a:r>
          </a:p>
          <a:p xmlns:a="http://schemas.openxmlformats.org/drawingml/2006/main">
            <a:r>
              <a:t>原图：https://images.ctfassets.net/jl5ii4oqrdmc/61V9780O6ohmooBb99iQ8b/6dcdcbd94a4ca250e5605bd77c3c933d/DSC_0635.jpeg</a:t>
            </a:r>
          </a:p>
          <a:p xmlns:a="http://schemas.openxmlformats.org/drawingml/2006/main">
            <a:r>
              <a:t>官方原图。界面截图为该教程示例，参数按本课演示。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时间：118–120分钟，停留2分钟</a:t>
            </a:r>
          </a:p>
          <a:p xmlns:a="http://schemas.openxmlformats.org/drawingml/2006/main">
            <a:r>
              <a:t>环节：分享与回顾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回顾：每完成一面先Union，再恢复蓝地面、按本次转角翻到未做面、D落平、W设新顶面。今天按三组相对面完成整颗骰子。学生说一项相较铭牌新增的本领，确认提交，说明课后打印并整理设备。</a:t>
            </a:r>
          </a:p>
          <a:p xmlns:a="http://schemas.openxmlformats.org/drawingml/2006/main">
            <a:r>
              <a:t>检查点：学生能说出至少一项相对上次铭牌新增的技能。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用手指做技能自评，确认提交。重述新本领：恢复地面、翻模型、D落平、W设新面、刻完Union。后续打印安排按老师班级情况说明，不假定已经打印。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教学资料来源：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图片与动画来源：</a:t>
            </a:r>
          </a:p>
          <a:p xmlns:a="http://schemas.openxmlformats.org/drawingml/2006/main">
            <a:r>
              <a:t>圆角骰子结构示意</a:t>
            </a:r>
          </a:p>
          <a:p xmlns:a="http://schemas.openxmlformats.org/drawingml/2006/main">
            <a:r>
              <a:t>AI生成的教学结构示意图；不是Tinkercad界面，也不是实际打印照片</a:t>
            </a:r>
          </a:p>
          <a:p xmlns:a="http://schemas.openxmlformats.org/drawingml/2006/main">
            <a:r>
              <a:t>形状与凹刻用于解释原理，不以图片像素测量本课尺寸。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d7c189dd284e9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66a0d7eb0c43a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37f7e0ccc0464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02d56682a9400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e87cbf2e0447b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83fe48053840e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A5DC7D1-C721-478C-9EA7-A85EB358E19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B4265F7-3FF3-4359-A630-312BE089E9B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B68D206-3248-4F1D-BC0F-D626C99935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55FDE6A-5E63-4E5D-8EA2-01465D34105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4630E66-E09B-4F1B-8F40-BD549208A66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F05AEB2-C39B-4D70-8212-F3AAA2AA5D9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A10C8B7-783A-4165-A841-D41D2536DD9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0037007-49EC-4FE3-9CC5-D7D91F8C030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1453CF0-B3E6-4F73-8CAC-70FD140EF7F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5D517F1-E966-4158-A612-108DEB2C4DE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215c15f50e4436e" /><Relationship Type="http://schemas.openxmlformats.org/officeDocument/2006/relationships/slideLayout" Target="/ppt/slideLayouts/slideLayout1.xml" Id="R94fffefaecae4745" /><Relationship Type="http://schemas.openxmlformats.org/officeDocument/2006/relationships/slideLayout" Target="/ppt/slideLayouts/slideLayout2.xml" Id="R71a64d89eb0e4f8c" /><Relationship Type="http://schemas.openxmlformats.org/officeDocument/2006/relationships/slideLayout" Target="/ppt/slideLayouts/slideLayout3.xml" Id="R7a3eb9d0d76646c8" /><Relationship Type="http://schemas.openxmlformats.org/officeDocument/2006/relationships/slideLayout" Target="/ppt/slideLayouts/slideLayout4.xml" Id="R0c3afd8e577f4b70" /><Relationship Type="http://schemas.openxmlformats.org/officeDocument/2006/relationships/slideLayout" Target="/ppt/slideLayouts/slideLayout5.xml" Id="R880a01474b894177" /><Relationship Type="http://schemas.openxmlformats.org/officeDocument/2006/relationships/slideLayout" Target="/ppt/slideLayouts/slideLayout6.xml" Id="R6c19cdb1645240b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4fffefaecae4745"/>
    <p:sldLayoutId xmlns:r="http://schemas.openxmlformats.org/officeDocument/2006/relationships" id="2147483650" r:id="R71a64d89eb0e4f8c"/>
    <p:sldLayoutId xmlns:r="http://schemas.openxmlformats.org/officeDocument/2006/relationships" id="2147483651" r:id="R7a3eb9d0d76646c8"/>
    <p:sldLayoutId xmlns:r="http://schemas.openxmlformats.org/officeDocument/2006/relationships" id="2147483652" r:id="R0c3afd8e577f4b70"/>
    <p:sldLayoutId xmlns:r="http://schemas.openxmlformats.org/officeDocument/2006/relationships" id="2147483653" r:id="R880a01474b894177"/>
    <p:sldLayoutId xmlns:r="http://schemas.openxmlformats.org/officeDocument/2006/relationships" id="2147483654" r:id="R6c19cdb1645240b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f62312cc194ca0" /><Relationship Type="http://schemas.openxmlformats.org/officeDocument/2006/relationships/image" Target="/ppt/media/image.png" Id="R5b2fa7ab2d7c45e3" /><Relationship Type="http://schemas.openxmlformats.org/officeDocument/2006/relationships/notesSlide" Target="/ppt/notesSlides/notesSlide1.xml" Id="R4cb73735e5344d2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189af96d9743f6" /><Relationship Type="http://schemas.openxmlformats.org/officeDocument/2006/relationships/image" Target="/ppt/media/image.gif" Id="R3ac4f1c5972f4c50" /><Relationship Type="http://schemas.openxmlformats.org/officeDocument/2006/relationships/notesSlide" Target="/ppt/notesSlides/notesSlide2.xml" Id="R72dbf644c1e14dc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e86fe77845489a" /><Relationship Type="http://schemas.openxmlformats.org/officeDocument/2006/relationships/image" Target="/ppt/media/image.jpeg" Id="R801bfecad580424e" /><Relationship Type="http://schemas.openxmlformats.org/officeDocument/2006/relationships/notesSlide" Target="/ppt/notesSlides/notesSlide3.xml" Id="R46043758f6a04e2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b3c920bc384406" /><Relationship Type="http://schemas.openxmlformats.org/officeDocument/2006/relationships/image" Target="/ppt/media/image2.png" Id="R7041222bb2e84c27" /><Relationship Type="http://schemas.openxmlformats.org/officeDocument/2006/relationships/notesSlide" Target="/ppt/notesSlides/notesSlide4.xml" Id="Rc35d5aac017b4e5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f4b5ff4e2d4f54" /><Relationship Type="http://schemas.openxmlformats.org/officeDocument/2006/relationships/image" Target="/ppt/media/image2.jpeg" Id="R9c8d44be7b68425f" /><Relationship Type="http://schemas.openxmlformats.org/officeDocument/2006/relationships/image" Target="/ppt/media/image3.jpeg" Id="R1a9dfffb43e64075" /><Relationship Type="http://schemas.openxmlformats.org/officeDocument/2006/relationships/image" Target="/ppt/media/image4.jpeg" Id="R98e3101d530f421c" /><Relationship Type="http://schemas.openxmlformats.org/officeDocument/2006/relationships/image" Target="/ppt/media/image5.jpeg" Id="Rb53ffa7e60744409" /><Relationship Type="http://schemas.openxmlformats.org/officeDocument/2006/relationships/image" Target="/ppt/media/image6.jpeg" Id="R08ffc28f4a134e9d" /><Relationship Type="http://schemas.openxmlformats.org/officeDocument/2006/relationships/image" Target="/ppt/media/image7.jpeg" Id="R379d5e224339469f" /><Relationship Type="http://schemas.openxmlformats.org/officeDocument/2006/relationships/notesSlide" Target="/ppt/notesSlides/notesSlide5.xml" Id="R08403bb853a14a5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fca06d4d7b4f5f" /><Relationship Type="http://schemas.openxmlformats.org/officeDocument/2006/relationships/image" Target="/ppt/media/image8.jpeg" Id="Rb6cdcd99426f4774" /><Relationship Type="http://schemas.openxmlformats.org/officeDocument/2006/relationships/image" Target="/ppt/media/image9.jpeg" Id="Rdc5da8667f7a4478" /><Relationship Type="http://schemas.openxmlformats.org/officeDocument/2006/relationships/image" Target="/ppt/media/image10.jpeg" Id="Rab2bfcfb43164a68" /><Relationship Type="http://schemas.openxmlformats.org/officeDocument/2006/relationships/image" Target="/ppt/media/image11.jpeg" Id="R1aeb90f1bb7d44eb" /><Relationship Type="http://schemas.openxmlformats.org/officeDocument/2006/relationships/image" Target="/ppt/media/image12.jpeg" Id="Rd48900bb4a6e49cf" /><Relationship Type="http://schemas.openxmlformats.org/officeDocument/2006/relationships/image" Target="/ppt/media/image13.jpeg" Id="R12a43ce1fd4e4ef5" /><Relationship Type="http://schemas.openxmlformats.org/officeDocument/2006/relationships/notesSlide" Target="/ppt/notesSlides/notesSlide6.xml" Id="Rd2178bdbbbbd470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76fa916fb24849" /><Relationship Type="http://schemas.openxmlformats.org/officeDocument/2006/relationships/image" Target="/ppt/media/image14.jpeg" Id="R591635f8d32e4542" /><Relationship Type="http://schemas.openxmlformats.org/officeDocument/2006/relationships/image" Target="/ppt/media/image15.jpeg" Id="R06de80ff9c1b4625" /><Relationship Type="http://schemas.openxmlformats.org/officeDocument/2006/relationships/image" Target="/ppt/media/image16.jpeg" Id="Ra53ee4eacc5a4342" /><Relationship Type="http://schemas.openxmlformats.org/officeDocument/2006/relationships/image" Target="/ppt/media/image17.jpeg" Id="Rd6153017f26c483a" /><Relationship Type="http://schemas.openxmlformats.org/officeDocument/2006/relationships/image" Target="/ppt/media/image18.jpeg" Id="R597ff456e0004421" /><Relationship Type="http://schemas.openxmlformats.org/officeDocument/2006/relationships/image" Target="/ppt/media/image19.jpeg" Id="R811e2c2731f34776" /><Relationship Type="http://schemas.openxmlformats.org/officeDocument/2006/relationships/notesSlide" Target="/ppt/notesSlides/notesSlide7.xml" Id="R3b834d577a3845b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c9ee3973d24456" /><Relationship Type="http://schemas.openxmlformats.org/officeDocument/2006/relationships/image" Target="/ppt/media/image20.jpeg" Id="Rf68de1155a294902" /><Relationship Type="http://schemas.openxmlformats.org/officeDocument/2006/relationships/image" Target="/ppt/media/image21.jpeg" Id="R0759bbe2a3424aa1" /><Relationship Type="http://schemas.openxmlformats.org/officeDocument/2006/relationships/image" Target="/ppt/media/image22.jpeg" Id="Rac47b2e800be47ec" /><Relationship Type="http://schemas.openxmlformats.org/officeDocument/2006/relationships/image" Target="/ppt/media/image23.jpeg" Id="R68d84db2902441eb" /><Relationship Type="http://schemas.openxmlformats.org/officeDocument/2006/relationships/image" Target="/ppt/media/image24.jpeg" Id="Rb6ba90bb82554abe" /><Relationship Type="http://schemas.openxmlformats.org/officeDocument/2006/relationships/image" Target="/ppt/media/image25.jpeg" Id="R2003472c1ea947d6" /><Relationship Type="http://schemas.openxmlformats.org/officeDocument/2006/relationships/notesSlide" Target="/ppt/notesSlides/notesSlide8.xml" Id="Reaece19ab3b748f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b69456d4c241d5" /><Relationship Type="http://schemas.openxmlformats.org/officeDocument/2006/relationships/image" Target="/ppt/media/image26.jpeg" Id="R2b9ac792d12c4ba0" /><Relationship Type="http://schemas.openxmlformats.org/officeDocument/2006/relationships/image" Target="/ppt/media/image27.jpeg" Id="R6bd3a6be2a1f4cc2" /><Relationship Type="http://schemas.openxmlformats.org/officeDocument/2006/relationships/image" Target="/ppt/media/image28.jpeg" Id="R60fb24b5dacb458a" /><Relationship Type="http://schemas.openxmlformats.org/officeDocument/2006/relationships/image" Target="/ppt/media/image29.jpeg" Id="R3be125a68a194cd0" /><Relationship Type="http://schemas.openxmlformats.org/officeDocument/2006/relationships/image" Target="/ppt/media/image30.jpeg" Id="R0c2a1102b3544252" /><Relationship Type="http://schemas.openxmlformats.org/officeDocument/2006/relationships/image" Target="/ppt/media/image31.jpeg" Id="R71589223901b40dd" /><Relationship Type="http://schemas.openxmlformats.org/officeDocument/2006/relationships/notesSlide" Target="/ppt/notesSlides/notesSlide9.xml" Id="Rfd6c92eefa88445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00307fef2a4e32" /><Relationship Type="http://schemas.openxmlformats.org/officeDocument/2006/relationships/image" Target="/ppt/media/image3.png" Id="Raba8b487c6aa42de" /><Relationship Type="http://schemas.openxmlformats.org/officeDocument/2006/relationships/image" Target="/ppt/media/image4.png" Id="R3fccfdcca7964db4" /><Relationship Type="http://schemas.openxmlformats.org/officeDocument/2006/relationships/notesSlide" Target="/ppt/notesSlides/notesSlide10.xml" Id="R63466130ce484e6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2a1aeffbe94798" /><Relationship Type="http://schemas.openxmlformats.org/officeDocument/2006/relationships/notesSlide" Target="/ppt/notesSlides/notesSlide11.xml" Id="Rb26d922718494f7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fa68fdfb0b4b9d" /><Relationship Type="http://schemas.openxmlformats.org/officeDocument/2006/relationships/notesSlide" Target="/ppt/notesSlides/notesSlide12.xml" Id="Rb831672376ac461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7fdd793ac343fa" /><Relationship Type="http://schemas.openxmlformats.org/officeDocument/2006/relationships/image" Target="/ppt/media/image32.jpeg" Id="Re34fa5548d6c41ab" /><Relationship Type="http://schemas.openxmlformats.org/officeDocument/2006/relationships/notesSlide" Target="/ppt/notesSlides/notesSlide13.xml" Id="R5c07861c986041f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3ab8cda9254c62" /><Relationship Type="http://schemas.openxmlformats.org/officeDocument/2006/relationships/image" Target="/ppt/media/image5.png" Id="R2822d876781e435f" /><Relationship Type="http://schemas.openxmlformats.org/officeDocument/2006/relationships/notesSlide" Target="/ppt/notesSlides/notesSlide14.xml" Id="R9af9e1c0cf914db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3f7d0b0a004269" /><Relationship Type="http://schemas.openxmlformats.org/officeDocument/2006/relationships/image" Target="/ppt/media/image6.png" Id="Ra8232047df8949e1" /><Relationship Type="http://schemas.openxmlformats.org/officeDocument/2006/relationships/notesSlide" Target="/ppt/notesSlides/notesSlide15.xml" Id="R7e0f097192374cb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0b5afb24354636" /><Relationship Type="http://schemas.openxmlformats.org/officeDocument/2006/relationships/image" Target="/ppt/media/image7.png" Id="Rccdc938be1774ba3" /><Relationship Type="http://schemas.openxmlformats.org/officeDocument/2006/relationships/notesSlide" Target="/ppt/notesSlides/notesSlide16.xml" Id="Ree7e84bfd7f749c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77d720a8d04e01" /><Relationship Type="http://schemas.openxmlformats.org/officeDocument/2006/relationships/notesSlide" Target="/ppt/notesSlides/notesSlide17.xml" Id="Rf80c2b8db3d2410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07ee8ff8c34702" /><Relationship Type="http://schemas.openxmlformats.org/officeDocument/2006/relationships/image" Target="/ppt/media/image2.gif" Id="Rdb7ab9b38cce498c" /><Relationship Type="http://schemas.openxmlformats.org/officeDocument/2006/relationships/notesSlide" Target="/ppt/notesSlides/notesSlide18.xml" Id="Ra4eedcb0361a4b2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581a32db804f5d" /><Relationship Type="http://schemas.openxmlformats.org/officeDocument/2006/relationships/image" Target="/ppt/media/image33.jpeg" Id="Rcfcd140ea9b84172" /><Relationship Type="http://schemas.openxmlformats.org/officeDocument/2006/relationships/notesSlide" Target="/ppt/notesSlides/notesSlide19.xml" Id="R8b17421ab7114ab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e543c7146d4391" /><Relationship Type="http://schemas.openxmlformats.org/officeDocument/2006/relationships/image" Target="/ppt/media/image8.png" Id="Reb6b5b970aeb4168" /><Relationship Type="http://schemas.openxmlformats.org/officeDocument/2006/relationships/notesSlide" Target="/ppt/notesSlides/notesSlide20.xml" Id="R97cc0c6180a8438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8566968f634abb" /><Relationship Type="http://schemas.openxmlformats.org/officeDocument/2006/relationships/image" Target="/ppt/media/image9.png" Id="R4cc3c08317f44e87" /><Relationship Type="http://schemas.openxmlformats.org/officeDocument/2006/relationships/notesSlide" Target="/ppt/notesSlides/notesSlide21.xml" Id="R1a14f6fe8344449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d2a3a0591e4f7f" /><Relationship Type="http://schemas.openxmlformats.org/officeDocument/2006/relationships/image" Target="/ppt/media/image34.jpeg" Id="R403ec5cc38cf4ae9" /><Relationship Type="http://schemas.openxmlformats.org/officeDocument/2006/relationships/notesSlide" Target="/ppt/notesSlides/notesSlide22.xml" Id="Rfd104b513fdc45d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21f94886fb4124" /><Relationship Type="http://schemas.openxmlformats.org/officeDocument/2006/relationships/image" Target="/ppt/media/image10.png" Id="Ra8a8c482477848d1" /><Relationship Type="http://schemas.openxmlformats.org/officeDocument/2006/relationships/notesSlide" Target="/ppt/notesSlides/notesSlide23.xml" Id="R6cd939ca81d942a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bc1a29d59e41b5" /><Relationship Type="http://schemas.openxmlformats.org/officeDocument/2006/relationships/notesSlide" Target="/ppt/notesSlides/notesSlide24.xml" Id="R64a2bcfa16ec484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9da9d45e9074802" /><Relationship Type="http://schemas.openxmlformats.org/officeDocument/2006/relationships/image" Target="/ppt/media/image11.png" Id="R45bd6da80b2e4d04" /><Relationship Type="http://schemas.openxmlformats.org/officeDocument/2006/relationships/notesSlide" Target="/ppt/notesSlides/notesSlide25.xml" Id="Re9ef990836f6400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9981ff98d944a4" /><Relationship Type="http://schemas.openxmlformats.org/officeDocument/2006/relationships/image" Target="/ppt/media/image12.png" Id="R5664fba3a5d94a0b" /><Relationship Type="http://schemas.openxmlformats.org/officeDocument/2006/relationships/notesSlide" Target="/ppt/notesSlides/notesSlide26.xml" Id="R9bc9c71fffaa4a8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459806ad874c98" /><Relationship Type="http://schemas.openxmlformats.org/officeDocument/2006/relationships/notesSlide" Target="/ppt/notesSlides/notesSlide27.xml" Id="R1eb0fa46ce074e6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2118e64b48459c" /><Relationship Type="http://schemas.openxmlformats.org/officeDocument/2006/relationships/image" Target="/ppt/media/image13.png" Id="R7ff1654903544538" /><Relationship Type="http://schemas.openxmlformats.org/officeDocument/2006/relationships/notesSlide" Target="/ppt/notesSlides/notesSlide28.xml" Id="Raa49f31f784944f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d635a5693e42c6" /><Relationship Type="http://schemas.openxmlformats.org/officeDocument/2006/relationships/image" Target="/ppt/media/image35.jpeg" Id="R9ad45ffb99e34d55" /><Relationship Type="http://schemas.openxmlformats.org/officeDocument/2006/relationships/notesSlide" Target="/ppt/notesSlides/notesSlide29.xml" Id="R793d59011bd24ee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6305d44cd8432e" /><Relationship Type="http://schemas.openxmlformats.org/officeDocument/2006/relationships/image" Target="/ppt/media/image14.png" Id="R9fc20272314844f3" /><Relationship Type="http://schemas.openxmlformats.org/officeDocument/2006/relationships/notesSlide" Target="/ppt/notesSlides/notesSlide30.xml" Id="R8940c590cd994c37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ddf1096c144300" /><Relationship Type="http://schemas.openxmlformats.org/officeDocument/2006/relationships/notesSlide" Target="/ppt/notesSlides/notesSlide31.xml" Id="R58d5774e7d74473d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37bad2b0b94670" /><Relationship Type="http://schemas.openxmlformats.org/officeDocument/2006/relationships/image" Target="/ppt/media/image3.gif" Id="R7036c2adb2db4020" /><Relationship Type="http://schemas.openxmlformats.org/officeDocument/2006/relationships/notesSlide" Target="/ppt/notesSlides/notesSlide32.xml" Id="R3e8c781afdca487a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fd4804d9de475a" /><Relationship Type="http://schemas.openxmlformats.org/officeDocument/2006/relationships/image" Target="/ppt/media/image36.jpeg" Id="R38ea92d3d9114e48" /><Relationship Type="http://schemas.openxmlformats.org/officeDocument/2006/relationships/notesSlide" Target="/ppt/notesSlides/notesSlide33.xml" Id="Rd99fc320fde24812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eef9e6df004467" /><Relationship Type="http://schemas.openxmlformats.org/officeDocument/2006/relationships/notesSlide" Target="/ppt/notesSlides/notesSlide34.xml" Id="Ra29bfc5a33694ab2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8d34d180194b43" /><Relationship Type="http://schemas.openxmlformats.org/officeDocument/2006/relationships/image" Target="/ppt/media/image15.png" Id="R266cbf9cdf7a4b5a" /><Relationship Type="http://schemas.openxmlformats.org/officeDocument/2006/relationships/notesSlide" Target="/ppt/notesSlides/notesSlide35.xml" Id="Rdefbaeaa5d924e17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d8d634929e4094" /><Relationship Type="http://schemas.openxmlformats.org/officeDocument/2006/relationships/notesSlide" Target="/ppt/notesSlides/notesSlide36.xml" Id="R85509034405d404e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b01e67e983462e" /><Relationship Type="http://schemas.openxmlformats.org/officeDocument/2006/relationships/notesSlide" Target="/ppt/notesSlides/notesSlide37.xml" Id="R87173d7f0c274b01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10c67f38cc4e78" /><Relationship Type="http://schemas.openxmlformats.org/officeDocument/2006/relationships/image" Target="/ppt/media/image16.png" Id="R379b8367cc1f4161" /><Relationship Type="http://schemas.openxmlformats.org/officeDocument/2006/relationships/notesSlide" Target="/ppt/notesSlides/notesSlide38.xml" Id="Rd7215b6ccc094d58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5e4c69634f4780" /><Relationship Type="http://schemas.openxmlformats.org/officeDocument/2006/relationships/notesSlide" Target="/ppt/notesSlides/notesSlide39.xml" Id="R3e5afb48404b4b85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9bce7be975492f" /><Relationship Type="http://schemas.openxmlformats.org/officeDocument/2006/relationships/image" Target="/ppt/media/image37.jpeg" Id="R01a197d4be0d447f" /><Relationship Type="http://schemas.openxmlformats.org/officeDocument/2006/relationships/notesSlide" Target="/ppt/notesSlides/notesSlide40.xml" Id="R9520d2241b264b7c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398776c2dc4338" /><Relationship Type="http://schemas.openxmlformats.org/officeDocument/2006/relationships/image" Target="/ppt/media/image38.jpeg" Id="R3da345b842674f63" /><Relationship Type="http://schemas.openxmlformats.org/officeDocument/2006/relationships/notesSlide" Target="/ppt/notesSlides/notesSlide41.xml" Id="Re05ab54e029b4859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9255a6aa3a4e14" /><Relationship Type="http://schemas.openxmlformats.org/officeDocument/2006/relationships/image" Target="/ppt/media/image17.png" Id="R45d2af098b2840c4" /><Relationship Type="http://schemas.openxmlformats.org/officeDocument/2006/relationships/notesSlide" Target="/ppt/notesSlides/notesSlide42.xml" Id="R4d3ecbb178f7446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8213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E0755B-BDA8-4244-AFA8-27BF44D13E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2fa7ab2d7c45e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C19414-39A5-4EAE-9B9F-89D28C54C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19225"/>
            <a:ext cx="512445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5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今天先</a:t>
            </a:r>
          </a:p>
          <a:p xmlns:a="http://schemas.openxmlformats.org/drawingml/2006/main">
            <a:pPr algn="l">
              <a:defRPr sz="5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玩什么？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1CBCB1-3762-445B-887D-A3BB75FE1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524375"/>
            <a:ext cx="42100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7C85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7C8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F7C85B"/>
                </a:solidFill>
                <a:latin typeface="Microsoft YaHei"/>
                <a:ea typeface="Microsoft YaHei"/>
                <a:cs typeface="Microsoft YaHei"/>
              </a:rPr>
              <a:t>3D 设计课</a:t>
            </a:r>
          </a:p>
          <a:p xmlns:a="http://schemas.openxmlformats.org/drawingml/2006/main">
            <a:pPr algn="l">
              <a:defRPr sz="2325" b="0">
                <a:solidFill>
                  <a:srgbClr val="F7C8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F7C85B"/>
                </a:solidFill>
                <a:latin typeface="Microsoft YaHei"/>
                <a:ea typeface="Microsoft YaHei"/>
                <a:cs typeface="Microsoft YaHei"/>
              </a:rPr>
              <a:t>我的六面骰子</a:t>
            </a:r>
          </a:p>
        </p:txBody>
      </p:sp>
    </p:spTree>
    <p:extLst>
      <p:ext uri="{BB962C8B-B14F-4D97-AF65-F5344CB8AC3E}">
        <p14:creationId xmlns:p14="http://schemas.microsoft.com/office/powerpoint/2010/main" val="10860697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4395DC-72BF-4AC5-BF66-C75C2E094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一掷，会发生什么？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703EEE-46A3-45F9-90A5-3855A4B75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751F41-A735-4C36-BEED-5723567CA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01–02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FF9409-0913-4E1E-8FFE-A48EAE0DEF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c4f1c5972f4c50"/>
          <a:stretch xmlns:a="http://schemas.openxmlformats.org/drawingml/2006/main"/>
        </p:blipFill>
        <p:spPr>
          <a:xfrm xmlns:a="http://schemas.openxmlformats.org/drawingml/2006/main">
            <a:off x="5462588" y="1200150"/>
            <a:ext cx="4810125" cy="48101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C154AE-2D1C-43CE-8DF5-88E7A8262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85975"/>
            <a:ext cx="47625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如果每一面</a:t>
            </a:r>
          </a:p>
          <a:p xmlns:a="http://schemas.openxmlformats.org/drawingml/2006/main">
            <a:pPr algn="l">
              <a:defRPr sz="322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都是自己的主意……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177B21-087E-420C-8A94-7CCC7617B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4345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先猜一猜，再掷一次</a:t>
            </a:r>
          </a:p>
        </p:txBody>
      </p:sp>
    </p:spTree>
    <p:extLst>
      <p:ext uri="{BB962C8B-B14F-4D97-AF65-F5344CB8AC3E}">
        <p14:creationId xmlns:p14="http://schemas.microsoft.com/office/powerpoint/2010/main" val="39431256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EC0D28-E170-4665-98B6-E75C9C9E8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六个面，装下你的主意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4EE2C0-6B93-470E-B4F8-232759687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87E2D9-E5A7-41BB-960E-210E97AC3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02–03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5A8AAE-EF45-448D-A982-5CFDE54EE1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1bfecad580424e"/>
          <a:stretch xmlns:a="http://schemas.openxmlformats.org/drawingml/2006/main"/>
        </p:blipFill>
        <p:spPr>
          <a:xfrm xmlns:a="http://schemas.openxmlformats.org/drawingml/2006/main">
            <a:off x="4476750" y="1457920"/>
            <a:ext cx="7143750" cy="4018359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ED0F1D-A177-4539-A863-FF710490E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66900"/>
            <a:ext cx="4095750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自己设计</a:t>
            </a:r>
          </a:p>
          <a:p xmlns:a="http://schemas.openxmlformats.org/drawingml/2006/main">
            <a:pPr algn="l">
              <a:defRPr sz="33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六面完整</a:t>
            </a:r>
          </a:p>
          <a:p xmlns:a="http://schemas.openxmlformats.org/drawingml/2006/main">
            <a:pPr algn="l">
              <a:defRPr sz="33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真的能掷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9425E7-A548-4609-B037-260BC4B53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43525"/>
            <a:ext cx="509587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今天完成模型，课后安排打印</a:t>
            </a:r>
          </a:p>
        </p:txBody>
      </p:sp>
    </p:spTree>
    <p:extLst>
      <p:ext uri="{BB962C8B-B14F-4D97-AF65-F5344CB8AC3E}">
        <p14:creationId xmlns:p14="http://schemas.microsoft.com/office/powerpoint/2010/main" val="7389532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9D2D2E-BF83-4945-80E0-3230E9E65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你的骰子，帮你做什么？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5944F5-B11C-43B1-8296-DB1358255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E9AC9F-69E5-4C97-9F6A-439966D75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03–05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C57E6C-E8C8-44FA-9285-00DCC2EB4C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41222bb2e84c27"/>
          <a:stretch xmlns:a="http://schemas.openxmlformats.org/drawingml/2006/main"/>
        </p:blipFill>
        <p:spPr>
          <a:xfrm xmlns:a="http://schemas.openxmlformats.org/drawingml/2006/main">
            <a:off x="7059428" y="1352550"/>
            <a:ext cx="4254869" cy="43910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23E12A-C917-43ED-92EB-2331E8A9F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62100"/>
            <a:ext cx="64770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玩桌游？</a:t>
            </a:r>
          </a:p>
          <a:p xmlns:a="http://schemas.openxmlformats.org/drawingml/2006/main">
            <a:pPr algn="l">
              <a:defRPr sz="33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抽一个小任务？</a:t>
            </a:r>
          </a:p>
          <a:p xmlns:a="http://schemas.openxmlformats.org/drawingml/2006/main">
            <a:pPr algn="l">
              <a:defRPr sz="33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表达心情？</a:t>
            </a:r>
          </a:p>
          <a:p xmlns:a="http://schemas.openxmlformats.org/drawingml/2006/main">
            <a:pPr algn="l">
              <a:defRPr sz="33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选下一项活动？</a:t>
            </a:r>
          </a:p>
        </p:txBody>
      </p:sp>
    </p:spTree>
    <p:extLst>
      <p:ext uri="{BB962C8B-B14F-4D97-AF65-F5344CB8AC3E}">
        <p14:creationId xmlns:p14="http://schemas.microsoft.com/office/powerpoint/2010/main" val="20056782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740B7E-8E9F-4E9F-8C56-37F1D80D5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点数、数字和字母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391A58-14A4-46D8-8AD8-FE2B055A1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F62A47-CF60-40CB-A22C-E4E3FACCC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05–07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83785A-F556-41DC-9B7D-9D73A1ED1C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8d44be7b68425f"/>
          <a:stretch xmlns:a="http://schemas.openxmlformats.org/drawingml/2006/main"/>
        </p:blipFill>
        <p:spPr>
          <a:xfrm xmlns:a="http://schemas.openxmlformats.org/drawingml/2006/main">
            <a:off x="687798" y="1257300"/>
            <a:ext cx="3196404" cy="21336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3C0F01-F623-476F-880D-20E90FB69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467100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经典点数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CAB1D0-3A3C-4848-BC63-78BEE9AFFD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9dfffb43e64075"/>
          <a:stretch xmlns:a="http://schemas.openxmlformats.org/drawingml/2006/main"/>
        </p:blipFill>
        <p:spPr>
          <a:xfrm xmlns:a="http://schemas.openxmlformats.org/drawingml/2006/main">
            <a:off x="5019675" y="1257300"/>
            <a:ext cx="2133600" cy="21336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984580-A2E4-448B-A5C2-0B85F1B9D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3467100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醒目数字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5D0319-4D8B-4FF2-B55B-A530174399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e3101d530f421c"/>
          <a:stretch xmlns:a="http://schemas.openxmlformats.org/drawingml/2006/main"/>
        </p:blipFill>
        <p:spPr>
          <a:xfrm xmlns:a="http://schemas.openxmlformats.org/drawingml/2006/main">
            <a:off x="8820150" y="1257300"/>
            <a:ext cx="2133600" cy="21336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BA6134-2E72-44BA-9618-AA40E6343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467100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ABC 模型渲染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498434-591B-4946-A803-652AB2BA93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3ffa7e60744409"/>
          <a:stretch xmlns:a="http://schemas.openxmlformats.org/drawingml/2006/main"/>
        </p:blipFill>
        <p:spPr>
          <a:xfrm xmlns:a="http://schemas.openxmlformats.org/drawingml/2006/main">
            <a:off x="1219200" y="3819525"/>
            <a:ext cx="2133600" cy="21336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425A09-6C5C-422D-A039-20F30DBA5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29325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字母拼词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FB2448-7C6C-4A2B-8912-3DA57E183B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ffc28f4a134e9d"/>
          <a:stretch xmlns:a="http://schemas.openxmlformats.org/drawingml/2006/main"/>
        </p:blipFill>
        <p:spPr>
          <a:xfrm xmlns:a="http://schemas.openxmlformats.org/drawingml/2006/main">
            <a:off x="4664075" y="3819525"/>
            <a:ext cx="2844800" cy="213360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21D485-3AA4-4CBA-A5DE-5FC8A78FA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6029325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自己打印字母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59E82D-FD96-4223-8892-33F1917578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9d5e224339469f"/>
          <a:stretch xmlns:a="http://schemas.openxmlformats.org/drawingml/2006/main"/>
        </p:blipFill>
        <p:spPr>
          <a:xfrm xmlns:a="http://schemas.openxmlformats.org/drawingml/2006/main">
            <a:off x="8274658" y="3819525"/>
            <a:ext cx="3224584" cy="21336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E5F8CD-D39B-45FE-8B2C-E3CD85556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6029325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分数也能掷</a:t>
            </a:r>
          </a:p>
        </p:txBody>
      </p:sp>
    </p:spTree>
    <p:extLst>
      <p:ext uri="{BB962C8B-B14F-4D97-AF65-F5344CB8AC3E}">
        <p14:creationId xmlns:p14="http://schemas.microsoft.com/office/powerpoint/2010/main" val="17007031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92BCD2-E82C-41BB-8981-D206BB0C9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让游戏带来新任务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2A11AD-B19C-49DD-8F94-0D1D2F199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873601-CED4-47DF-BD55-C092A0CBB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07–09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C3A932-8613-4FBD-BE45-8416D1D14C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cdcd99426f4774"/>
          <a:stretch xmlns:a="http://schemas.openxmlformats.org/drawingml/2006/main"/>
        </p:blipFill>
        <p:spPr>
          <a:xfrm xmlns:a="http://schemas.openxmlformats.org/drawingml/2006/main">
            <a:off x="1219200" y="1257300"/>
            <a:ext cx="2133600" cy="21336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B1C6DD-A520-4E1E-B0E7-470689F9E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467100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写作任务 / 泡棉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909642-436C-4A94-B4CE-E4E9D208AA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5da8667f7a4478"/>
          <a:stretch xmlns:a="http://schemas.openxmlformats.org/drawingml/2006/main"/>
        </p:blipFill>
        <p:spPr>
          <a:xfrm xmlns:a="http://schemas.openxmlformats.org/drawingml/2006/main">
            <a:off x="5019675" y="1257300"/>
            <a:ext cx="2133600" cy="21336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87459C-07EE-486D-BB16-ADC21EF29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3467100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动物动作 / 木制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255165-CF05-42E2-A35E-A39901C581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2bfcfb43164a68"/>
          <a:stretch xmlns:a="http://schemas.openxmlformats.org/drawingml/2006/main"/>
        </p:blipFill>
        <p:spPr>
          <a:xfrm xmlns:a="http://schemas.openxmlformats.org/drawingml/2006/main">
            <a:off x="8318126" y="1257300"/>
            <a:ext cx="3137647" cy="21336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85D7F1-3E20-44C3-B4D0-1AD93FBCC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467100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手写动作和时间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40A3A5-0D26-464E-9765-5E4B3A56C6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eb90f1bb7d44eb"/>
          <a:stretch xmlns:a="http://schemas.openxmlformats.org/drawingml/2006/main"/>
        </p:blipFill>
        <p:spPr>
          <a:xfrm xmlns:a="http://schemas.openxmlformats.org/drawingml/2006/main">
            <a:off x="1461655" y="3819525"/>
            <a:ext cx="1648691" cy="21336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7F99C0-CF2E-491A-B50C-A45761088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29325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运动任务 / 木制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0D4434-1C68-46CB-A1B5-C1A91A9E784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8900bb4a6e49cf"/>
          <a:stretch xmlns:a="http://schemas.openxmlformats.org/drawingml/2006/main"/>
        </p:blipFill>
        <p:spPr>
          <a:xfrm xmlns:a="http://schemas.openxmlformats.org/drawingml/2006/main">
            <a:off x="5019675" y="3819525"/>
            <a:ext cx="2133600" cy="213360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959074-7CD9-462F-A9C7-D6CBD65A3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6029325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音乐节奏 / 木制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A8B2FA-ABE6-43ED-8EA6-4DF52897FA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a43ce1fd4e4ef5"/>
          <a:stretch xmlns:a="http://schemas.openxmlformats.org/drawingml/2006/main"/>
        </p:blipFill>
        <p:spPr>
          <a:xfrm xmlns:a="http://schemas.openxmlformats.org/drawingml/2006/main">
            <a:off x="8464550" y="3819525"/>
            <a:ext cx="2844800" cy="21336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EFABA7-4270-404A-ADC1-3C5544380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6029325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方向模型渲染</a:t>
            </a:r>
          </a:p>
        </p:txBody>
      </p:sp>
    </p:spTree>
    <p:extLst>
      <p:ext uri="{BB962C8B-B14F-4D97-AF65-F5344CB8AC3E}">
        <p14:creationId xmlns:p14="http://schemas.microsoft.com/office/powerpoint/2010/main" val="13662972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5FC843-2D57-49B5-A6B2-A2C8FC290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六张脸，六种心情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89E922-7CC3-4A32-9F3D-535FDC04C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C37DC2-9965-4BC8-85E6-66E0CD269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09–11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E22FF2-FCBB-409F-93C4-14383AAF22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1635f8d32e4542"/>
          <a:stretch xmlns:a="http://schemas.openxmlformats.org/drawingml/2006/main"/>
        </p:blipFill>
        <p:spPr>
          <a:xfrm xmlns:a="http://schemas.openxmlformats.org/drawingml/2006/main">
            <a:off x="863600" y="1257300"/>
            <a:ext cx="2844800" cy="21336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963E82-0CA1-4DFF-8A42-AF06593F6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467100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表情模型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35C94F-A86E-4ABF-97C1-4CD43532D2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de80ff9c1b4625"/>
          <a:stretch xmlns:a="http://schemas.openxmlformats.org/drawingml/2006/main"/>
        </p:blipFill>
        <p:spPr>
          <a:xfrm xmlns:a="http://schemas.openxmlformats.org/drawingml/2006/main">
            <a:off x="5019675" y="1257300"/>
            <a:ext cx="2133600" cy="21336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9D44D4-3C47-40A2-88F4-30C3CBCB7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3467100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表情成品骰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F6C7B5-41B9-4F71-848A-AA19A86DB3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3ee4eacc5a4342"/>
          <a:stretch xmlns:a="http://schemas.openxmlformats.org/drawingml/2006/main"/>
        </p:blipFill>
        <p:spPr>
          <a:xfrm xmlns:a="http://schemas.openxmlformats.org/drawingml/2006/main">
            <a:off x="8820150" y="1257300"/>
            <a:ext cx="2133600" cy="21336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F13420-CFB8-4EC8-9FFE-7EBFCDF07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467100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表情任务 / 纸制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00EDBD-9941-40C9-8DEA-E6791A53B9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153017f26c483a"/>
          <a:stretch xmlns:a="http://schemas.openxmlformats.org/drawingml/2006/main"/>
        </p:blipFill>
        <p:spPr>
          <a:xfrm xmlns:a="http://schemas.openxmlformats.org/drawingml/2006/main">
            <a:off x="1219200" y="3819525"/>
            <a:ext cx="2133600" cy="21336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1C4C54-26E6-4F73-B850-A1791CFDB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29325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颜色心情 / 纸制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EE28AD-FD89-40D7-A89E-150BA40B50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7ff456e0004421"/>
          <a:stretch xmlns:a="http://schemas.openxmlformats.org/drawingml/2006/main"/>
        </p:blipFill>
        <p:spPr>
          <a:xfrm xmlns:a="http://schemas.openxmlformats.org/drawingml/2006/main">
            <a:off x="4471035" y="3819525"/>
            <a:ext cx="3230880" cy="213360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6BE624-13F7-4A1F-A4C6-08210FC2D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6029325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3D打印情绪教具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8D15EC-60FD-4793-A0F1-971B33198D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1e2c2731f34776"/>
          <a:stretch xmlns:a="http://schemas.openxmlformats.org/drawingml/2006/main"/>
        </p:blipFill>
        <p:spPr>
          <a:xfrm xmlns:a="http://schemas.openxmlformats.org/drawingml/2006/main">
            <a:off x="8820150" y="3819525"/>
            <a:ext cx="2133600" cy="21336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A4DAE0-6B45-40F1-88D9-9F6CC3653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6029325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心情问题 / 泡棉</a:t>
            </a:r>
          </a:p>
        </p:txBody>
      </p:sp>
    </p:spTree>
    <p:extLst>
      <p:ext uri="{BB962C8B-B14F-4D97-AF65-F5344CB8AC3E}">
        <p14:creationId xmlns:p14="http://schemas.microsoft.com/office/powerpoint/2010/main" val="8384545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23EE41-CF6B-4D97-8504-835586814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有了它，下一步做什么？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7CE920-C7A9-4B0F-9222-60DE01532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95C0E0-F753-4E56-A749-8A159B07A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11–13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71F444-3CC1-480A-A7CF-A8A255A4F7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8de1155a294902"/>
          <a:stretch xmlns:a="http://schemas.openxmlformats.org/drawingml/2006/main"/>
        </p:blipFill>
        <p:spPr>
          <a:xfrm xmlns:a="http://schemas.openxmlformats.org/drawingml/2006/main">
            <a:off x="1460768" y="1257300"/>
            <a:ext cx="1650464" cy="21336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FB491B-0858-45C3-B73D-BD95406A9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467100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决定骰 / 木制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1BF78C-7C8C-41E7-A112-3EBDE37C10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59bbe2a3424aa1"/>
          <a:stretch xmlns:a="http://schemas.openxmlformats.org/drawingml/2006/main"/>
        </p:blipFill>
        <p:spPr>
          <a:xfrm xmlns:a="http://schemas.openxmlformats.org/drawingml/2006/main">
            <a:off x="4664075" y="1257300"/>
            <a:ext cx="2844800" cy="21336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6D6637-9CAE-4AE5-BB35-1C92ECC9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3467100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A–F 游戏选项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3A0EEE-ACA6-46D5-A0DD-448F010AD8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47b2e800be47ec"/>
          <a:stretch xmlns:a="http://schemas.openxmlformats.org/drawingml/2006/main"/>
        </p:blipFill>
        <p:spPr>
          <a:xfrm xmlns:a="http://schemas.openxmlformats.org/drawingml/2006/main">
            <a:off x="8820150" y="1257300"/>
            <a:ext cx="2133600" cy="21336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B518D4-E900-4AC1-A29B-116E3B4E9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467100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图案讲故事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3A7E3F-CC97-44A2-A919-5F0FE916E0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d84db2902441eb"/>
          <a:stretch xmlns:a="http://schemas.openxmlformats.org/drawingml/2006/main"/>
        </p:blipFill>
        <p:spPr>
          <a:xfrm xmlns:a="http://schemas.openxmlformats.org/drawingml/2006/main">
            <a:off x="1219200" y="3819525"/>
            <a:ext cx="2133600" cy="21336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795ADE-B1F8-4AB8-A2EE-6DEF59C97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29325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角色和地点 / 泡棉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84CFE0-8382-4EC0-8318-BE29F5FA9A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ba90bb82554abe"/>
          <a:stretch xmlns:a="http://schemas.openxmlformats.org/drawingml/2006/main"/>
        </p:blipFill>
        <p:spPr>
          <a:xfrm xmlns:a="http://schemas.openxmlformats.org/drawingml/2006/main">
            <a:off x="5019675" y="3819525"/>
            <a:ext cx="2133600" cy="213360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27DE4F-C682-4F56-AABF-105E2F62C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6029325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自己填写的空白骰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679B84-1EEC-492B-81CB-F4BFC7A756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03472c1ea947d6"/>
          <a:stretch xmlns:a="http://schemas.openxmlformats.org/drawingml/2006/main"/>
        </p:blipFill>
        <p:spPr>
          <a:xfrm xmlns:a="http://schemas.openxmlformats.org/drawingml/2006/main">
            <a:off x="8820150" y="3819525"/>
            <a:ext cx="2133600" cy="21336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CF2924-ECBC-4752-9234-3E9444E15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6029325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聊天问题 / 泡棉</a:t>
            </a:r>
          </a:p>
        </p:txBody>
      </p:sp>
    </p:spTree>
    <p:extLst>
      <p:ext uri="{BB962C8B-B14F-4D97-AF65-F5344CB8AC3E}">
        <p14:creationId xmlns:p14="http://schemas.microsoft.com/office/powerpoint/2010/main" val="7981203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876114-E8BC-4A89-A12A-BA90FD688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把自己的主意变成骰子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9D1D4E-2E70-4B7E-A5D7-5E51CBEAE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266330-4A6A-4C8C-8E56-E264B1913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13–15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4C1576-043F-4F85-A9AC-07DE1E9C83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9ac792d12c4ba0"/>
          <a:stretch xmlns:a="http://schemas.openxmlformats.org/drawingml/2006/main"/>
        </p:blipFill>
        <p:spPr>
          <a:xfrm xmlns:a="http://schemas.openxmlformats.org/drawingml/2006/main">
            <a:off x="863600" y="1257300"/>
            <a:ext cx="2844800" cy="21336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1791F5-198A-4DC6-B7A6-65310C5B4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467100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名字与点数模型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0BF65A-8AEC-40DF-BE93-8CA31F5A8A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d3a6be2a1f4cc2"/>
          <a:stretch xmlns:a="http://schemas.openxmlformats.org/drawingml/2006/main"/>
        </p:blipFill>
        <p:spPr>
          <a:xfrm xmlns:a="http://schemas.openxmlformats.org/drawingml/2006/main">
            <a:off x="5019675" y="1257300"/>
            <a:ext cx="2133600" cy="21336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EC1C5A-9B1D-4398-AD8A-CEF5F3513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3467100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名字刻在骰子上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DCAFB9-8CE1-4CFF-876B-CC1C619E50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fb24b5dacb458a"/>
          <a:stretch xmlns:a="http://schemas.openxmlformats.org/drawingml/2006/main"/>
        </p:blipFill>
        <p:spPr>
          <a:xfrm xmlns:a="http://schemas.openxmlformats.org/drawingml/2006/main">
            <a:off x="8464550" y="1257300"/>
            <a:ext cx="2844800" cy="21336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994CE1-6233-4F6A-86B4-E5EDB909E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467100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文字、表情、图标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40C041-EC84-45BF-B8D9-0B1967FBD8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e125a68a194cd0"/>
          <a:stretch xmlns:a="http://schemas.openxmlformats.org/drawingml/2006/main"/>
        </p:blipFill>
        <p:spPr>
          <a:xfrm xmlns:a="http://schemas.openxmlformats.org/drawingml/2006/main">
            <a:off x="679807" y="3819525"/>
            <a:ext cx="3212387" cy="21336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FBFDB8-AEE2-401A-A206-0355A82DB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29325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Tinkercad 打印案例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664664-DD05-4C62-80E9-69E41AA44A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2a1102b3544252"/>
          <a:stretch xmlns:a="http://schemas.openxmlformats.org/drawingml/2006/main"/>
        </p:blipFill>
        <p:spPr>
          <a:xfrm xmlns:a="http://schemas.openxmlformats.org/drawingml/2006/main">
            <a:off x="4664075" y="3819525"/>
            <a:ext cx="2844800" cy="213360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C74C62-A026-4EB2-AD39-8896FDDC5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6029325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自己打印文字骰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51F316-4E5F-4E33-B181-0B56664498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589223901b40dd"/>
          <a:stretch xmlns:a="http://schemas.openxmlformats.org/drawingml/2006/main"/>
        </p:blipFill>
        <p:spPr>
          <a:xfrm xmlns:a="http://schemas.openxmlformats.org/drawingml/2006/main">
            <a:off x="8656500" y="3819525"/>
            <a:ext cx="2460900" cy="21336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43D22A-F0C9-4F84-9C16-022B76199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6029325"/>
            <a:ext cx="354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六种颜色 / 木制</a:t>
            </a:r>
          </a:p>
        </p:txBody>
      </p:sp>
    </p:spTree>
    <p:extLst>
      <p:ext uri="{BB962C8B-B14F-4D97-AF65-F5344CB8AC3E}">
        <p14:creationId xmlns:p14="http://schemas.microsoft.com/office/powerpoint/2010/main" val="188418530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28C04E-421F-44D5-BD1A-8A4DCC626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上次凸起，这次凹刻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AAC1B7-4CC2-4E59-BA19-061215AE1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AB4F3A-9749-47CB-B18C-93BC1B1AB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15–17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1FA1C3-D378-4EE5-8366-AA75599161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a8b487c6aa42de"/>
          <a:stretch xmlns:a="http://schemas.openxmlformats.org/drawingml/2006/main"/>
        </p:blipFill>
        <p:spPr>
          <a:xfrm xmlns:a="http://schemas.openxmlformats.org/drawingml/2006/main">
            <a:off x="864978" y="1704975"/>
            <a:ext cx="4699419" cy="3152775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728CEC-51B3-416C-830E-E0869BFA10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ccfdcca7964db4"/>
          <a:stretch xmlns:a="http://schemas.openxmlformats.org/drawingml/2006/main"/>
        </p:blipFill>
        <p:spPr>
          <a:xfrm xmlns:a="http://schemas.openxmlformats.org/drawingml/2006/main">
            <a:off x="6798266" y="1314450"/>
            <a:ext cx="4005669" cy="4133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CC8505-168A-447E-941C-96B60BF2B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05425"/>
            <a:ext cx="523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铭牌：字站在上面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D0A045-0B97-4FA7-BD2E-8512AB1F6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5305425"/>
            <a:ext cx="523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骰子：字刻进里面</a:t>
            </a:r>
          </a:p>
        </p:txBody>
      </p:sp>
    </p:spTree>
    <p:extLst>
      <p:ext uri="{BB962C8B-B14F-4D97-AF65-F5344CB8AC3E}">
        <p14:creationId xmlns:p14="http://schemas.microsoft.com/office/powerpoint/2010/main" val="81099260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CD2C39-B980-4DAC-81EB-C5DFE52E0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ABCD，另外两面放什么？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E3115F-D799-4750-8CF0-BA3773C6D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B16E3E-A2B8-407E-8296-61430070A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17–19 min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6C5071-7534-4660-91F5-41E8518DBED7}"/>
              </a:ext>
            </a:extLst>
          </p:cNvPr>
          <p:cNvGraphicFramePr/>
          <p:nvPr/>
        </p:nvGraphicFramePr>
        <p:xfrm>
          <a:off xmlns:a="http://schemas.openxmlformats.org/drawingml/2006/main" x="590550" y="1381125"/>
          <a:ext xmlns:a="http://schemas.openxmlformats.org/drawingml/2006/main" cx="11010900" cy="33718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70300"/>
                <a:gridCol w="3670300"/>
                <a:gridCol w="3670300"/>
              </a:tblGrid>
              <a:tr h="1685925"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28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第①步</a:t>
                      </a:r>
                    </a:p>
                    <a:p>
                      <a:pPr algn="ctr"/>
                      <a:r>
                        <a:rPr sz="28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13335">
                      <a:solidFill>
                        <a:srgbClr val="D4DCD8"/>
                      </a:solidFill>
                      <a:prstDash val="solid"/>
                    </a:lnL>
                    <a:lnR w="13335">
                      <a:solidFill>
                        <a:srgbClr val="D4DCD8"/>
                      </a:solidFill>
                      <a:prstDash val="solid"/>
                    </a:lnR>
                    <a:lnT w="13335">
                      <a:solidFill>
                        <a:srgbClr val="D4DCD8"/>
                      </a:solidFill>
                      <a:prstDash val="solid"/>
                    </a:lnT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28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第③步</a:t>
                      </a:r>
                    </a:p>
                    <a:p>
                      <a:pPr algn="ctr"/>
                      <a:r>
                        <a:rPr sz="28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</a:t>
                      </a:r>
                    </a:p>
                  </a:txBody>
                  <a:tcPr marL="91440" marR="91440" marT="45720" marB="45720" anchor="ctr">
                    <a:lnR w="13335">
                      <a:solidFill>
                        <a:srgbClr val="D4DCD8"/>
                      </a:solidFill>
                      <a:prstDash val="solid"/>
                    </a:lnR>
                    <a:lnT w="13335">
                      <a:solidFill>
                        <a:srgbClr val="D4DCD8"/>
                      </a:solidFill>
                      <a:prstDash val="solid"/>
                    </a:lnT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28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第⑤步</a:t>
                      </a:r>
                    </a:p>
                    <a:p>
                      <a:pPr algn="ctr"/>
                      <a:r>
                        <a:rPr sz="28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星形：自选</a:t>
                      </a:r>
                    </a:p>
                  </a:txBody>
                  <a:tcPr marL="91440" marR="91440" marT="45720" marB="45720" anchor="ctr">
                    <a:lnR w="13335">
                      <a:solidFill>
                        <a:srgbClr val="D4DCD8"/>
                      </a:solidFill>
                      <a:prstDash val="solid"/>
                    </a:lnR>
                    <a:lnT w="13335">
                      <a:solidFill>
                        <a:srgbClr val="D4DCD8"/>
                      </a:solidFill>
                      <a:prstDash val="solid"/>
                    </a:lnT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</a:tr>
              <a:tr h="1685925"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28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第②步</a:t>
                      </a:r>
                    </a:p>
                    <a:p>
                      <a:pPr algn="ctr"/>
                      <a:r>
                        <a:rPr sz="28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</a:t>
                      </a:r>
                    </a:p>
                  </a:txBody>
                  <a:tcPr marL="91440" marR="91440" marT="45720" marB="45720" anchor="ctr">
                    <a:lnL w="13335">
                      <a:solidFill>
                        <a:srgbClr val="D4DCD8"/>
                      </a:solidFill>
                      <a:prstDash val="solid"/>
                    </a:lnL>
                    <a:lnR w="13335">
                      <a:solidFill>
                        <a:srgbClr val="D4DCD8"/>
                      </a:solidFill>
                      <a:prstDash val="solid"/>
                    </a:lnR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28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第④步</a:t>
                      </a:r>
                    </a:p>
                    <a:p>
                      <a:pPr algn="ctr"/>
                      <a:r>
                        <a:rPr sz="28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</a:p>
                  </a:txBody>
                  <a:tcPr marL="91440" marR="91440" marT="45720" marB="45720" anchor="ctr">
                    <a:lnR w="13335">
                      <a:solidFill>
                        <a:srgbClr val="D4DCD8"/>
                      </a:solidFill>
                      <a:prstDash val="solid"/>
                    </a:lnR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28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第⑥步</a:t>
                      </a:r>
                    </a:p>
                    <a:p>
                      <a:pPr algn="ctr"/>
                      <a:r>
                        <a:rPr sz="28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?：再掷</a:t>
                      </a:r>
                    </a:p>
                  </a:txBody>
                  <a:tcPr marL="91440" marR="91440" marT="45720" marB="45720" anchor="ctr">
                    <a:lnR w="13335">
                      <a:solidFill>
                        <a:srgbClr val="D4DCD8"/>
                      </a:solidFill>
                      <a:prstDash val="solid"/>
                    </a:lnR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1E87D3-4142-4F0F-95D5-796358092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153025"/>
            <a:ext cx="10953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同一列的上下两面，互相面对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5A7DB3-36BF-464E-9363-28F8D3299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762625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0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0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六面都要有结果，先把规则说清楚</a:t>
            </a:r>
          </a:p>
        </p:txBody>
      </p:sp>
    </p:spTree>
    <p:extLst>
      <p:ext uri="{BB962C8B-B14F-4D97-AF65-F5344CB8AC3E}">
        <p14:creationId xmlns:p14="http://schemas.microsoft.com/office/powerpoint/2010/main" val="28968336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016B90-079B-49AF-9B6C-7A21F7456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我的六面设计单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62F4C8-9152-405A-8D58-4AD6F2B94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C95F81-DF6C-4FA5-A3C0-4181940C6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19–23 min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3D297C-C350-4944-85F0-3BEA02A252E5}"/>
              </a:ext>
            </a:extLst>
          </p:cNvPr>
          <p:cNvGraphicFramePr/>
          <p:nvPr/>
        </p:nvGraphicFramePr>
        <p:xfrm>
          <a:off xmlns:a="http://schemas.openxmlformats.org/drawingml/2006/main" x="590550" y="1390650"/>
          <a:ext xmlns:a="http://schemas.openxmlformats.org/drawingml/2006/main" cx="11010900" cy="30765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70300"/>
                <a:gridCol w="3670300"/>
                <a:gridCol w="3670300"/>
              </a:tblGrid>
              <a:tr h="1538288"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25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第①面</a:t>
                      </a:r>
                    </a:p>
                    <a:p>
                      <a:pPr algn="ctr"/>
                      <a:r>
                        <a:rPr sz="25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画或写我的内容</a:t>
                      </a:r>
                    </a:p>
                  </a:txBody>
                  <a:tcPr marL="91440" marR="91440" marT="45720" marB="45720" anchor="ctr">
                    <a:lnL w="13335">
                      <a:solidFill>
                        <a:srgbClr val="D4DCD8"/>
                      </a:solidFill>
                      <a:prstDash val="solid"/>
                    </a:lnL>
                    <a:lnR w="13335">
                      <a:solidFill>
                        <a:srgbClr val="D4DCD8"/>
                      </a:solidFill>
                      <a:prstDash val="solid"/>
                    </a:lnR>
                    <a:lnT w="13335">
                      <a:solidFill>
                        <a:srgbClr val="D4DCD8"/>
                      </a:solidFill>
                      <a:prstDash val="solid"/>
                    </a:lnT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25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第③面</a:t>
                      </a:r>
                    </a:p>
                    <a:p>
                      <a:pPr algn="ctr"/>
                      <a:r>
                        <a:rPr sz="25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画或写我的内容</a:t>
                      </a:r>
                    </a:p>
                  </a:txBody>
                  <a:tcPr marL="91440" marR="91440" marT="45720" marB="45720" anchor="ctr">
                    <a:lnR w="13335">
                      <a:solidFill>
                        <a:srgbClr val="D4DCD8"/>
                      </a:solidFill>
                      <a:prstDash val="solid"/>
                    </a:lnR>
                    <a:lnT w="13335">
                      <a:solidFill>
                        <a:srgbClr val="D4DCD8"/>
                      </a:solidFill>
                      <a:prstDash val="solid"/>
                    </a:lnT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25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第⑤面</a:t>
                      </a:r>
                    </a:p>
                    <a:p>
                      <a:pPr algn="ctr"/>
                      <a:r>
                        <a:rPr sz="25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画或写我的内容</a:t>
                      </a:r>
                    </a:p>
                  </a:txBody>
                  <a:tcPr marL="91440" marR="91440" marT="45720" marB="45720" anchor="ctr">
                    <a:lnR w="13335">
                      <a:solidFill>
                        <a:srgbClr val="D4DCD8"/>
                      </a:solidFill>
                      <a:prstDash val="solid"/>
                    </a:lnR>
                    <a:lnT w="13335">
                      <a:solidFill>
                        <a:srgbClr val="D4DCD8"/>
                      </a:solidFill>
                      <a:prstDash val="solid"/>
                    </a:lnT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</a:tr>
              <a:tr h="1538288"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25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第②面</a:t>
                      </a:r>
                    </a:p>
                    <a:p>
                      <a:pPr algn="ctr"/>
                      <a:r>
                        <a:rPr sz="25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画或写我的内容</a:t>
                      </a:r>
                    </a:p>
                  </a:txBody>
                  <a:tcPr marL="91440" marR="91440" marT="45720" marB="45720" anchor="ctr">
                    <a:lnL w="13335">
                      <a:solidFill>
                        <a:srgbClr val="D4DCD8"/>
                      </a:solidFill>
                      <a:prstDash val="solid"/>
                    </a:lnL>
                    <a:lnR w="13335">
                      <a:solidFill>
                        <a:srgbClr val="D4DCD8"/>
                      </a:solidFill>
                      <a:prstDash val="solid"/>
                    </a:lnR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25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第④面</a:t>
                      </a:r>
                    </a:p>
                    <a:p>
                      <a:pPr algn="ctr"/>
                      <a:r>
                        <a:rPr sz="25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画或写我的内容</a:t>
                      </a:r>
                    </a:p>
                  </a:txBody>
                  <a:tcPr marL="91440" marR="91440" marT="45720" marB="45720" anchor="ctr">
                    <a:lnR w="13335">
                      <a:solidFill>
                        <a:srgbClr val="D4DCD8"/>
                      </a:solidFill>
                      <a:prstDash val="solid"/>
                    </a:lnR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25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第⑥面</a:t>
                      </a:r>
                    </a:p>
                    <a:p>
                      <a:pPr algn="ctr"/>
                      <a:r>
                        <a:rPr sz="25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画或写我的内容</a:t>
                      </a:r>
                    </a:p>
                  </a:txBody>
                  <a:tcPr marL="91440" marR="91440" marT="45720" marB="45720" anchor="ctr">
                    <a:lnR w="13335">
                      <a:solidFill>
                        <a:srgbClr val="D4DCD8"/>
                      </a:solidFill>
                      <a:prstDash val="solid"/>
                    </a:lnR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BBDF5D-06D8-4029-945F-5E4722E69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933950"/>
            <a:ext cx="109537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0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30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4 分钟：六格先填满，再开始刻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F562E4-EDA7-4F9D-B1DE-7C932573B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638800"/>
            <a:ext cx="1095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100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用数字、短字母、点数或简单表情</a:t>
            </a:r>
          </a:p>
        </p:txBody>
      </p:sp>
    </p:spTree>
    <p:extLst>
      <p:ext uri="{BB962C8B-B14F-4D97-AF65-F5344CB8AC3E}">
        <p14:creationId xmlns:p14="http://schemas.microsoft.com/office/powerpoint/2010/main" val="144134141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05CC8A-36A5-44E2-A408-EDC90F94D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复习：看、转、选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06B985-AE9E-4B43-94A6-0C5CC34C1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A84F33-819E-4777-B0BE-DD83116FB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23–24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BA3F5E-2CEF-4587-BAAB-31C4990D05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4fa5548d6c41ab"/>
          <a:stretch xmlns:a="http://schemas.openxmlformats.org/drawingml/2006/main"/>
        </p:blipFill>
        <p:spPr>
          <a:xfrm xmlns:a="http://schemas.openxmlformats.org/drawingml/2006/main">
            <a:off x="711806" y="1352550"/>
            <a:ext cx="10673137" cy="25812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BCDE01-4CE3-4773-B0AF-7E9612A21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1057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视角方块：看不同方向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8FECC9-D5E8-40F1-84C3-A8D5D897C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右键拖动转视角，单击选模型</a:t>
            </a:r>
          </a:p>
        </p:txBody>
      </p:sp>
    </p:spTree>
    <p:extLst>
      <p:ext uri="{BB962C8B-B14F-4D97-AF65-F5344CB8AC3E}">
        <p14:creationId xmlns:p14="http://schemas.microsoft.com/office/powerpoint/2010/main" val="194960752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A433CD-C421-40FC-8065-A951C5400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三条边，都长 30 mm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4AFADA-44B4-43FE-B03A-E477197F6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59A902-4F1D-4E6B-B202-B115C14EA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24–26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4B3B8B-EC01-481D-B84F-BDA78EE11A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22d876781e435f"/>
          <a:stretch xmlns:a="http://schemas.openxmlformats.org/drawingml/2006/main"/>
        </p:blipFill>
        <p:spPr>
          <a:xfrm xmlns:a="http://schemas.openxmlformats.org/drawingml/2006/main">
            <a:off x="6888740" y="1438275"/>
            <a:ext cx="4329545" cy="4191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5C1D23-41D9-463A-8F1D-A8B98F7C8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43050"/>
            <a:ext cx="67341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8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30 × 30 × 30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663ACE-D345-4CEE-B71F-71BE380C6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43200"/>
            <a:ext cx="9525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7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长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3929E3-32D4-485E-A3AD-463667767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743200"/>
            <a:ext cx="9525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7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宽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DDC636-1F7A-414A-9EB3-3768559F3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743200"/>
            <a:ext cx="9525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7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9ECAFA-3D26-4F28-A152-7D1A01931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24325"/>
            <a:ext cx="619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000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30 mm = 3 cm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AE2421-A1A7-4D81-BF85-36D07BC5E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67325"/>
            <a:ext cx="590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拖入 Box，直接输入尺寸</a:t>
            </a:r>
          </a:p>
        </p:txBody>
      </p:sp>
    </p:spTree>
    <p:extLst>
      <p:ext uri="{BB962C8B-B14F-4D97-AF65-F5344CB8AC3E}">
        <p14:creationId xmlns:p14="http://schemas.microsoft.com/office/powerpoint/2010/main" val="56375398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155904-1B6E-4317-84E4-595C51A66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复习圆角：Radius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CF41B5-C36F-414E-B25F-38AEABC00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1E3348-86DA-4413-B00E-208582840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26–28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3993A9-58CF-4473-AAA2-31471A3478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232047df8949e1"/>
          <a:stretch xmlns:a="http://schemas.openxmlformats.org/drawingml/2006/main"/>
        </p:blipFill>
        <p:spPr>
          <a:xfrm xmlns:a="http://schemas.openxmlformats.org/drawingml/2006/main">
            <a:off x="6705600" y="1786678"/>
            <a:ext cx="4914900" cy="3513243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9EB6CF-8626-436A-8186-96DF7F411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828800"/>
            <a:ext cx="5905500" cy="1685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Radius = 2</a:t>
            </a:r>
          </a:p>
          <a:p xmlns:a="http://schemas.openxmlformats.org/drawingml/2006/main">
            <a:pPr algn="l">
              <a:defRPr sz="39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Steps = 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B201A4-5294-4A9A-88A4-734540892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10050"/>
            <a:ext cx="5810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外尺寸仍是</a:t>
            </a:r>
          </a:p>
          <a:p xmlns:a="http://schemas.openxmlformats.org/drawingml/2006/main">
            <a:pPr algn="l">
              <a:def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30 × 30 × 30 mm</a:t>
            </a:r>
          </a:p>
        </p:txBody>
      </p:sp>
    </p:spTree>
    <p:extLst>
      <p:ext uri="{BB962C8B-B14F-4D97-AF65-F5344CB8AC3E}">
        <p14:creationId xmlns:p14="http://schemas.microsoft.com/office/powerpoint/2010/main" val="32265025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F670A0-4F17-4C40-A776-74CFF2EC3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试一试：圆角骰子底坯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6CFBFE-8CC2-4D0B-85BC-408FE7E9A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D32F2F-3B1E-42EB-AED4-A845B7DB2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28–33 min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6770DC-29D1-4A73-BD6C-59ABF30DC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90650"/>
            <a:ext cx="4667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5 分钟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A229A2-682B-474C-A3D6-27C275D123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dc938be1774ba3"/>
          <a:stretch xmlns:a="http://schemas.openxmlformats.org/drawingml/2006/main"/>
        </p:blipFill>
        <p:spPr>
          <a:xfrm xmlns:a="http://schemas.openxmlformats.org/drawingml/2006/main">
            <a:off x="6867525" y="1412977"/>
            <a:ext cx="4371975" cy="4232072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2ED264-BEC6-4E58-8D9F-AEEA02D3A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886075"/>
            <a:ext cx="6276975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三边一样长</a:t>
            </a:r>
          </a:p>
          <a:p xmlns:a="http://schemas.openxmlformats.org/drawingml/2006/main">
            <a:pPr algn="l">
              <a:def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角变圆，面要平</a:t>
            </a:r>
          </a:p>
          <a:p xmlns:a="http://schemas.openxmlformats.org/drawingml/2006/main">
            <a:pPr algn="l">
              <a:def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D 放回蓝色工作平面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33257F-0D72-4508-BDC1-8E9682AB3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572125"/>
            <a:ext cx="1076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完成后保留一个备用底坯</a:t>
            </a:r>
          </a:p>
        </p:txBody>
      </p:sp>
    </p:spTree>
    <p:extLst>
      <p:ext uri="{BB962C8B-B14F-4D97-AF65-F5344CB8AC3E}">
        <p14:creationId xmlns:p14="http://schemas.microsoft.com/office/powerpoint/2010/main" val="114128873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EE93CD-FB1C-472C-8668-2FE0DBE46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六面，分成三对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B655FF-52F6-4032-8586-2ADADAF4F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39E219-5808-4461-843B-68C50F562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33–34 min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A57110-3E6A-4C1C-90A5-2DFBFE455608}"/>
              </a:ext>
            </a:extLst>
          </p:cNvPr>
          <p:cNvGraphicFramePr/>
          <p:nvPr/>
        </p:nvGraphicFramePr>
        <p:xfrm>
          <a:off xmlns:a="http://schemas.openxmlformats.org/drawingml/2006/main" x="590550" y="1466850"/>
          <a:ext xmlns:a="http://schemas.openxmlformats.org/drawingml/2006/main" cx="11010900" cy="25336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70300"/>
                <a:gridCol w="3670300"/>
                <a:gridCol w="3670300"/>
              </a:tblGrid>
              <a:tr h="1266825"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31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第①步：1</a:t>
                      </a:r>
                    </a:p>
                  </a:txBody>
                  <a:tcPr marL="91440" marR="91440" marT="45720" marB="45720" anchor="ctr">
                    <a:lnL w="13335">
                      <a:solidFill>
                        <a:srgbClr val="D4DCD8"/>
                      </a:solidFill>
                      <a:prstDash val="solid"/>
                    </a:lnL>
                    <a:lnR w="13335">
                      <a:solidFill>
                        <a:srgbClr val="D4DCD8"/>
                      </a:solidFill>
                      <a:prstDash val="solid"/>
                    </a:lnR>
                    <a:lnT w="13335">
                      <a:solidFill>
                        <a:srgbClr val="D4DCD8"/>
                      </a:solidFill>
                      <a:prstDash val="solid"/>
                    </a:lnT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31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第③步：2</a:t>
                      </a:r>
                    </a:p>
                  </a:txBody>
                  <a:tcPr marL="91440" marR="91440" marT="45720" marB="45720" anchor="ctr">
                    <a:lnR w="13335">
                      <a:solidFill>
                        <a:srgbClr val="D4DCD8"/>
                      </a:solidFill>
                      <a:prstDash val="solid"/>
                    </a:lnR>
                    <a:lnT w="13335">
                      <a:solidFill>
                        <a:srgbClr val="D4DCD8"/>
                      </a:solidFill>
                      <a:prstDash val="solid"/>
                    </a:lnT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31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第⑤步：3</a:t>
                      </a:r>
                    </a:p>
                  </a:txBody>
                  <a:tcPr marL="91440" marR="91440" marT="45720" marB="45720" anchor="ctr">
                    <a:lnR w="13335">
                      <a:solidFill>
                        <a:srgbClr val="D4DCD8"/>
                      </a:solidFill>
                      <a:prstDash val="solid"/>
                    </a:lnR>
                    <a:lnT w="13335">
                      <a:solidFill>
                        <a:srgbClr val="D4DCD8"/>
                      </a:solidFill>
                      <a:prstDash val="solid"/>
                    </a:lnT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</a:tr>
              <a:tr h="1266825"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31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第②步：6</a:t>
                      </a:r>
                    </a:p>
                  </a:txBody>
                  <a:tcPr marL="91440" marR="91440" marT="45720" marB="45720" anchor="ctr">
                    <a:lnL w="13335">
                      <a:solidFill>
                        <a:srgbClr val="D4DCD8"/>
                      </a:solidFill>
                      <a:prstDash val="solid"/>
                    </a:lnL>
                    <a:lnR w="13335">
                      <a:solidFill>
                        <a:srgbClr val="D4DCD8"/>
                      </a:solidFill>
                      <a:prstDash val="solid"/>
                    </a:lnR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31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第④步：5</a:t>
                      </a:r>
                    </a:p>
                  </a:txBody>
                  <a:tcPr marL="91440" marR="91440" marT="45720" marB="45720" anchor="ctr">
                    <a:lnR w="13335">
                      <a:solidFill>
                        <a:srgbClr val="D4DCD8"/>
                      </a:solidFill>
                      <a:prstDash val="solid"/>
                    </a:lnR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3150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第⑥步：4</a:t>
                      </a:r>
                    </a:p>
                  </a:txBody>
                  <a:tcPr marL="91440" marR="91440" marT="45720" marB="45720" anchor="ctr">
                    <a:lnR w="13335">
                      <a:solidFill>
                        <a:srgbClr val="D4DCD8"/>
                      </a:solidFill>
                      <a:prstDash val="solid"/>
                    </a:lnR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78916B-A7A6-4397-A025-21CA79880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429125"/>
            <a:ext cx="1095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对面相加：1 + 6、2 + 5、3 + 4 都是 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7AC069-EB30-47C4-8D4E-E3E37D34C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00675"/>
            <a:ext cx="1095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62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62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数字骰制作顺序：1、6、2、5、3、4</a:t>
            </a:r>
          </a:p>
        </p:txBody>
      </p:sp>
    </p:spTree>
    <p:extLst>
      <p:ext uri="{BB962C8B-B14F-4D97-AF65-F5344CB8AC3E}">
        <p14:creationId xmlns:p14="http://schemas.microsoft.com/office/powerpoint/2010/main" val="106582027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70AB7E-4416-434E-AAA5-C896DD219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孔形状，会减掉材料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F96EF9-76D0-4764-BDA8-F21CFD7F8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2EC02F-A04B-403C-8115-7422E66EE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34–36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A6B736-8F52-427E-8F94-3C0E44880E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7ab9b38cce498c"/>
          <a:stretch xmlns:a="http://schemas.openxmlformats.org/drawingml/2006/main"/>
        </p:blipFill>
        <p:spPr>
          <a:xfrm xmlns:a="http://schemas.openxmlformats.org/drawingml/2006/main">
            <a:off x="6705600" y="1243013"/>
            <a:ext cx="4781550" cy="47815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8A481A-13C3-41A4-82C4-9793B967E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76400"/>
            <a:ext cx="60769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孔工具高 2 mm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44658A-5A77-4C1D-8B6E-C9A2B0B70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43200"/>
            <a:ext cx="6124575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只压入 0.8 mm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75550A-64C8-4DFC-B852-70A33E90F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52900"/>
            <a:ext cx="5953125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孔工具留一部分在面外</a:t>
            </a:r>
          </a:p>
          <a:p xmlns:a="http://schemas.openxmlformats.org/drawingml/2006/main">
            <a:pPr algn="l">
              <a:defRPr sz="247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孔下沉后，先合并再翻面</a:t>
            </a:r>
          </a:p>
        </p:txBody>
      </p:sp>
    </p:spTree>
    <p:extLst>
      <p:ext uri="{BB962C8B-B14F-4D97-AF65-F5344CB8AC3E}">
        <p14:creationId xmlns:p14="http://schemas.microsoft.com/office/powerpoint/2010/main" val="117183065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F1DCC2-1118-4798-AB4A-E03D8C03D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第一面：贴面，再向下压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F45BA5-6258-4A4A-B2C0-980A3E04A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718599-432C-4675-84C8-CF7BA0F30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36–40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CBC284-1044-44A1-B587-1B2AB35A04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cd140ea9b84172"/>
          <a:stretch xmlns:a="http://schemas.openxmlformats.org/drawingml/2006/main"/>
        </p:blipFill>
        <p:spPr>
          <a:xfrm xmlns:a="http://schemas.openxmlformats.org/drawingml/2006/main">
            <a:off x="5876925" y="1295400"/>
            <a:ext cx="5467350" cy="3905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71AA2B-7A07-4281-AB9B-913923DF1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71650"/>
            <a:ext cx="5095875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W 点顶面</a:t>
            </a:r>
          </a:p>
          <a:p xmlns:a="http://schemas.openxmlformats.org/drawingml/2006/main">
            <a:pPr algn="l">
              <a:defRPr sz="27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Text 写 1 或 A</a:t>
            </a:r>
          </a:p>
          <a:p xmlns:a="http://schemas.openxmlformats.org/drawingml/2006/main">
            <a:pPr algn="l">
              <a:defRPr sz="27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改孔，先 D 贴面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5684F9-D773-4A30-91A7-664300741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48275"/>
            <a:ext cx="110490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拖黑色升降锥，向下压 0.8 mm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13CBE6-A332-4840-88BD-5F5F52266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848350"/>
            <a:ext cx="1104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0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0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本课底部读数：−0.8 mm</a:t>
            </a:r>
          </a:p>
        </p:txBody>
      </p:sp>
    </p:spTree>
    <p:extLst>
      <p:ext uri="{BB962C8B-B14F-4D97-AF65-F5344CB8AC3E}">
        <p14:creationId xmlns:p14="http://schemas.microsoft.com/office/powerpoint/2010/main" val="207823923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863C93-4109-4839-8197-48698FB91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试一试：第①面，1 或 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818638-179E-4C4B-8395-8C6C241D2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CD726C-545C-4A10-A161-6BD7E401D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40–46 min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E5FAC6-BF61-4200-8E9F-1629894A3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90650"/>
            <a:ext cx="4667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6 分钟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3F87C7-3F1E-4A6B-BDB2-FDBF018E50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6b5b970aeb4168"/>
          <a:stretch xmlns:a="http://schemas.openxmlformats.org/drawingml/2006/main"/>
        </p:blipFill>
        <p:spPr>
          <a:xfrm xmlns:a="http://schemas.openxmlformats.org/drawingml/2006/main">
            <a:off x="6770819" y="1352550"/>
            <a:ext cx="4555863" cy="44100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D8A3CB-2A2B-48FC-A256-C6AF8072A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2933700"/>
            <a:ext cx="5991225" cy="2171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内容放在面中央</a:t>
            </a:r>
          </a:p>
          <a:p xmlns:a="http://schemas.openxmlformats.org/drawingml/2006/main">
            <a:pPr algn="l">
              <a:def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孔高 2 mm</a:t>
            </a:r>
          </a:p>
          <a:p xmlns:a="http://schemas.openxmlformats.org/drawingml/2006/main">
            <a:pPr algn="l">
              <a:def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压入 0.8 mm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DD6B97-5155-4A19-908F-7B67799BB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619750"/>
            <a:ext cx="10953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先让老师或同桌看一眼位置</a:t>
            </a:r>
          </a:p>
        </p:txBody>
      </p:sp>
    </p:spTree>
    <p:extLst>
      <p:ext uri="{BB962C8B-B14F-4D97-AF65-F5344CB8AC3E}">
        <p14:creationId xmlns:p14="http://schemas.microsoft.com/office/powerpoint/2010/main" val="30781090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12594E-E617-4E97-BBD1-5FD61D035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先合并，看到真正的凹槽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6EBAD6-4CA0-4550-A4CE-369F7BAED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583C39-0524-4C49-874E-E7BB46289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46–48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CE28E8-EC7B-4E67-954D-1F49B6C07D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c3c08317f44e87"/>
          <a:stretch xmlns:a="http://schemas.openxmlformats.org/drawingml/2006/main"/>
        </p:blipFill>
        <p:spPr>
          <a:xfrm xmlns:a="http://schemas.openxmlformats.org/drawingml/2006/main">
            <a:off x="6687510" y="1390650"/>
            <a:ext cx="4227180" cy="43624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00FF7E-CAE8-4F2D-BA55-DD4D7DCD5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39624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选骰体和本面所有孔</a:t>
            </a:r>
          </a:p>
          <a:p xmlns:a="http://schemas.openxmlformats.org/drawingml/2006/main">
            <a:pPr algn="l">
              <a:defRPr sz="25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Union / Ctrl + G</a:t>
            </a:r>
          </a:p>
          <a:p xmlns:a="http://schemas.openxmlformats.org/drawingml/2006/main">
            <a:pPr algn="l">
              <a:defRPr sz="25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确认图案刻进去了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8AFB94-3C20-4F66-96E4-FA9E70E3D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019675"/>
            <a:ext cx="39433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然后在六格单打勾</a:t>
            </a:r>
          </a:p>
        </p:txBody>
      </p:sp>
    </p:spTree>
    <p:extLst>
      <p:ext uri="{BB962C8B-B14F-4D97-AF65-F5344CB8AC3E}">
        <p14:creationId xmlns:p14="http://schemas.microsoft.com/office/powerpoint/2010/main" val="40278473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9D9B42-E30F-4B49-AD19-8CDB0A283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整颗翻转，找到第一组对面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F79B52-1F3D-471F-841E-A17A85FBA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BCF7B8-28A5-493B-97C3-3249AF225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48–50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14E892-EEBB-476F-8BA6-14552578EA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3ec5cc38cf4ae9"/>
          <a:stretch xmlns:a="http://schemas.openxmlformats.org/drawingml/2006/main"/>
        </p:blipFill>
        <p:spPr>
          <a:xfrm xmlns:a="http://schemas.openxmlformats.org/drawingml/2006/main">
            <a:off x="6115050" y="1399495"/>
            <a:ext cx="5429250" cy="3878036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76FBA1-6492-453A-B18A-FE0FCE989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52550"/>
            <a:ext cx="51339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60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660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60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180°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48DC4F-F311-4D43-B0CB-DADDFFBC5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24200"/>
            <a:ext cx="5895975" cy="2162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先 W 回蓝色地面</a:t>
            </a:r>
          </a:p>
          <a:p xmlns:a="http://schemas.openxmlformats.org/drawingml/2006/main">
            <a:pPr algn="l">
              <a:def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选整颗，绕水平轴翻</a:t>
            </a:r>
          </a:p>
          <a:p xmlns:a="http://schemas.openxmlformats.org/drawingml/2006/main">
            <a:pPr algn="l">
              <a:def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D 落平，W 设新顶面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270E8D-691E-4B4B-9C8D-DDA4EDC73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86425"/>
            <a:ext cx="11049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右图是旋转把手示例，本次沿水平轴翻 180°</a:t>
            </a:r>
          </a:p>
        </p:txBody>
      </p:sp>
    </p:spTree>
    <p:extLst>
      <p:ext uri="{BB962C8B-B14F-4D97-AF65-F5344CB8AC3E}">
        <p14:creationId xmlns:p14="http://schemas.microsoft.com/office/powerpoint/2010/main" val="169689494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DFA88F-58C5-413A-B9ED-BE71AEDDA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第②面：6 或 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6F96B5-678D-4357-ACC8-BD7E8933C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618520-D0CF-4C31-A680-DF7BEBB8C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50–52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2B14A2-06D8-4A35-8DAD-E2662F81FF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a8c482477848d1"/>
          <a:stretch xmlns:a="http://schemas.openxmlformats.org/drawingml/2006/main"/>
        </p:blipFill>
        <p:spPr>
          <a:xfrm xmlns:a="http://schemas.openxmlformats.org/drawingml/2006/main">
            <a:off x="6905625" y="1613429"/>
            <a:ext cx="4562475" cy="3916893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128205-32B2-4A45-9373-9C0F3598F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95425"/>
            <a:ext cx="610552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第一对面：1 / 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319CAB-3FA9-416F-8B30-15046A2B5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38450"/>
            <a:ext cx="6115050" cy="2085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换成自己的第二项内容</a:t>
            </a:r>
          </a:p>
          <a:p xmlns:a="http://schemas.openxmlformats.org/drawingml/2006/main">
            <a:pPr algn="l">
              <a:def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仍是孔高 2 mm</a:t>
            </a:r>
          </a:p>
          <a:p xmlns:a="http://schemas.openxmlformats.org/drawingml/2006/main">
            <a:pPr algn="l">
              <a:def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仍是压入 0.8 mm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580BAE-D40F-490A-A3CB-7F11DE2F9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95925"/>
            <a:ext cx="6191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这次继续刻 B，也是一种选择</a:t>
            </a:r>
          </a:p>
        </p:txBody>
      </p:sp>
    </p:spTree>
    <p:extLst>
      <p:ext uri="{BB962C8B-B14F-4D97-AF65-F5344CB8AC3E}">
        <p14:creationId xmlns:p14="http://schemas.microsoft.com/office/powerpoint/2010/main" val="105718387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27D258-61D2-4C16-9B66-EE21A728A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试一试：第一对面完成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AA2517-70A9-41D6-AE29-A2D5842B6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6CDC38-37EA-47DC-B372-4C08E1E25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52–55 min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D9778B-ACA8-47A0-9DC8-CE96360E8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90650"/>
            <a:ext cx="4667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3 分钟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2B9DA8-2AE3-49DD-8C1C-BD968168F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6575" y="1866900"/>
            <a:ext cx="44958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66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66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6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1  /  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5912C4-044E-4E5F-87E8-349BB7796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3895725"/>
            <a:ext cx="466725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32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32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A / B 也在一组对面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9C68C7-6702-4E80-B818-B37ABEB82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857500"/>
            <a:ext cx="6143625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第②面刻 6 或 B</a:t>
            </a:r>
          </a:p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Union 后打第②格勾</a:t>
            </a:r>
          </a:p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两张相对面，都做到了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0A8E23-68DE-45AC-9B44-3B1964C2F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95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32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32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点数 6：两列，每列 3 个点</a:t>
            </a:r>
          </a:p>
        </p:txBody>
      </p:sp>
    </p:spTree>
    <p:extLst>
      <p:ext uri="{BB962C8B-B14F-4D97-AF65-F5344CB8AC3E}">
        <p14:creationId xmlns:p14="http://schemas.microsoft.com/office/powerpoint/2010/main" val="51506829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18213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CC38E7-1567-4D63-B9CE-C65DD06C9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休息 10 分钟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36B2C0-F913-41D4-87FD-856AE7DB0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06D484-ED47-45A8-8115-8C516D6B7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rPr>
              <a:t>55–65 min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A9FC94-D272-4F23-9EA2-411FF61BC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1600200"/>
            <a:ext cx="7439025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725" b="1">
                <a:solidFill>
                  <a:srgbClr val="F7C85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0725" b="1">
                <a:solidFill>
                  <a:srgbClr val="F7C8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725" b="1">
                <a:solidFill>
                  <a:srgbClr val="F7C85B"/>
                </a:solidFill>
                <a:latin typeface="Microsoft YaHei"/>
                <a:ea typeface="Microsoft YaHei"/>
                <a:cs typeface="Microsoft YaHei"/>
              </a:rPr>
              <a:t>10:00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AE5D5A-E394-48B9-A4B6-46AD240533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bd6da80b2e4d04"/>
          <a:stretch xmlns:a="http://schemas.openxmlformats.org/drawingml/2006/main"/>
        </p:blipFill>
        <p:spPr>
          <a:xfrm xmlns:a="http://schemas.openxmlformats.org/drawingml/2006/main">
            <a:off x="8317799" y="2447925"/>
            <a:ext cx="2833503" cy="29241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1762E7-2878-4C3E-B7BD-2D9A71A46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19575"/>
            <a:ext cx="74866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0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离开屏幕，看向远处</a:t>
            </a:r>
          </a:p>
          <a:p xmlns:a="http://schemas.openxmlformats.org/drawingml/2006/main">
            <a:pPr algn="l">
              <a:defRPr sz="30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伸展身体，喝口水</a:t>
            </a:r>
          </a:p>
        </p:txBody>
      </p:sp>
    </p:spTree>
    <p:extLst>
      <p:ext uri="{BB962C8B-B14F-4D97-AF65-F5344CB8AC3E}">
        <p14:creationId xmlns:p14="http://schemas.microsoft.com/office/powerpoint/2010/main" val="198101521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88164E-A032-4F74-A6F5-B3D030FA3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回来啦！现在完成了几面？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5DB190-A3D6-495C-AB6F-5ECC00CFF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90BD22-8C8D-42AD-997C-954C0C4D3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65–66 min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2F82D3-4D1B-4F41-8997-2E91B003C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66850"/>
            <a:ext cx="59150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2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72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2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①  ②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307A7F-2C5D-4003-8435-38C7DA922F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64fba3a5d94a0b"/>
          <a:stretch xmlns:a="http://schemas.openxmlformats.org/drawingml/2006/main"/>
        </p:blipFill>
        <p:spPr>
          <a:xfrm xmlns:a="http://schemas.openxmlformats.org/drawingml/2006/main">
            <a:off x="7030853" y="1314450"/>
            <a:ext cx="4254869" cy="4391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C95D5F-D794-4ECA-B861-7F1A2583E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257550"/>
            <a:ext cx="6162675" cy="2200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对照六格单</a:t>
            </a:r>
          </a:p>
          <a:p xmlns:a="http://schemas.openxmlformats.org/drawingml/2006/main">
            <a:pPr algn="l">
              <a:def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找到两个已刻的面</a:t>
            </a:r>
          </a:p>
          <a:p xmlns:a="http://schemas.openxmlformats.org/drawingml/2006/main">
            <a:pPr algn="l">
              <a:def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准备第二组对面</a:t>
            </a:r>
          </a:p>
        </p:txBody>
      </p:sp>
    </p:spTree>
    <p:extLst>
      <p:ext uri="{BB962C8B-B14F-4D97-AF65-F5344CB8AC3E}">
        <p14:creationId xmlns:p14="http://schemas.microsoft.com/office/powerpoint/2010/main" val="100341802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13BA51-1152-49D9-B3F9-4885FD3ED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每换一面，同一套动作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F0B766-ABC3-4E7A-AD74-3716AB5DF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C36E88-4E17-4DB6-ABCB-E4E18A1BF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66–68 min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2615DF-9BC2-4D37-9516-73538B511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457325"/>
            <a:ext cx="10972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① 合并并打勾      ② W 回蓝色地面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3DA17A-C7AD-473A-AB86-DDA9D9F89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543175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③ 翻整颗骰子      ④ D 落平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FC81A3-71C8-4E1E-A90B-3A7CCE4B7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29025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⑤ 看新面是空白    ⑥ W 设新顶面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24D207-6127-44E8-B8D4-7C2BAF62F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2482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7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孔下沉后、合并前，不再按 D</a:t>
            </a:r>
          </a:p>
        </p:txBody>
      </p:sp>
    </p:spTree>
    <p:extLst>
      <p:ext uri="{BB962C8B-B14F-4D97-AF65-F5344CB8AC3E}">
        <p14:creationId xmlns:p14="http://schemas.microsoft.com/office/powerpoint/2010/main" val="115943681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A64B21-0BF1-47FC-A3D9-9B630CFF1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第三面：点数也能刻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7563CC-767D-4EFC-AA9B-C28792369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755056-7306-404D-BD24-71077BB32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68–70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FF9D52-30D9-458B-B198-0BCB1B849C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f1654903544538"/>
          <a:stretch xmlns:a="http://schemas.openxmlformats.org/drawingml/2006/main"/>
        </p:blipFill>
        <p:spPr>
          <a:xfrm xmlns:a="http://schemas.openxmlformats.org/drawingml/2006/main">
            <a:off x="571500" y="1389078"/>
            <a:ext cx="11029950" cy="1489043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AF4CDD-1714-4444-AA3E-D01B01F80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438525"/>
            <a:ext cx="67341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圆柱直径约 3.5 mm</a:t>
            </a:r>
          </a:p>
          <a:p xmlns:a="http://schemas.openxmlformats.org/drawingml/2006/main">
            <a:pPr algn="l">
              <a:defRPr sz="24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改成孔，Ctrl + D 复制</a:t>
            </a:r>
          </a:p>
          <a:p xmlns:a="http://schemas.openxmlformats.org/drawingml/2006/main">
            <a:pPr algn="l">
              <a:defRPr sz="24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孔高 2 mm，压入 0.8 mm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659449-1CD3-4402-8614-A38C75CB2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3629025"/>
            <a:ext cx="37814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本面刻 2 或 C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6730A0-0BF8-4CFB-8840-7DD5900FC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4876800"/>
            <a:ext cx="37623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沿上一面同一水平轴</a:t>
            </a:r>
          </a:p>
          <a:p xmlns:a="http://schemas.openxmlformats.org/drawingml/2006/main">
            <a:pPr algn="l">
              <a:defRPr sz="20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翻 90°，找空白面</a:t>
            </a:r>
          </a:p>
        </p:txBody>
      </p:sp>
    </p:spTree>
    <p:extLst>
      <p:ext uri="{BB962C8B-B14F-4D97-AF65-F5344CB8AC3E}">
        <p14:creationId xmlns:p14="http://schemas.microsoft.com/office/powerpoint/2010/main" val="88396942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4AA01F-B705-4540-A499-6E7689FC4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试一试：第③面，2 或 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F47E29-2066-46FD-84E0-2E80D94BD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5E7E2C-4ED2-4977-BE0E-EF96F9E68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70–73 min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4F208E-A6E4-4276-B030-F5D74CBB7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90650"/>
            <a:ext cx="4667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3 分钟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1A8F4A-51CA-4D88-9B85-62B9613DFAF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d45ffb99e34d55"/>
          <a:stretch xmlns:a="http://schemas.openxmlformats.org/drawingml/2006/main"/>
        </p:blipFill>
        <p:spPr>
          <a:xfrm xmlns:a="http://schemas.openxmlformats.org/drawingml/2006/main">
            <a:off x="4661516" y="1724025"/>
            <a:ext cx="6917094" cy="39719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CAD0C8-69AB-49CA-B1D5-168AB63F5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14650"/>
            <a:ext cx="4057650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空白面朝上</a:t>
            </a:r>
          </a:p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刻自己的第三项</a:t>
            </a:r>
          </a:p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Union，再打勾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995561-76A0-41B0-BCDA-955CF26CB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5829300"/>
            <a:ext cx="6286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官方操作示例，按左侧任务刻</a:t>
            </a:r>
          </a:p>
        </p:txBody>
      </p:sp>
    </p:spTree>
    <p:extLst>
      <p:ext uri="{BB962C8B-B14F-4D97-AF65-F5344CB8AC3E}">
        <p14:creationId xmlns:p14="http://schemas.microsoft.com/office/powerpoint/2010/main" val="170650039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7A1996-CD83-429E-8053-DDBA3737B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第四面：简单形状拼表情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D7DF9B-60ED-4834-B3D8-672904557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DDABAB-8585-4078-971D-0EF296B3D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73–75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2A1867-D750-4E3C-A097-5C8048CE31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c20272314844f3"/>
          <a:stretch xmlns:a="http://schemas.openxmlformats.org/drawingml/2006/main"/>
        </p:blipFill>
        <p:spPr>
          <a:xfrm xmlns:a="http://schemas.openxmlformats.org/drawingml/2006/main">
            <a:off x="7176571" y="1304925"/>
            <a:ext cx="4134884" cy="42672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F2108C-CB5D-4116-87E4-FEAA41552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971675"/>
            <a:ext cx="6477000" cy="2228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两个小圆柱：眼睛</a:t>
            </a:r>
          </a:p>
          <a:p xmlns:a="http://schemas.openxmlformats.org/drawingml/2006/main">
            <a:pPr algn="l">
              <a:def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一个小圆柱：嘴巴</a:t>
            </a:r>
          </a:p>
          <a:p xmlns:a="http://schemas.openxmlformats.org/drawingml/2006/main">
            <a:pPr algn="l">
              <a:def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全改成孔，再合并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9A2B44-72AB-4125-8D76-D4DA5F3A3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05350"/>
            <a:ext cx="64674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沿刚才的轴翻 180°</a:t>
            </a:r>
          </a:p>
          <a:p xmlns:a="http://schemas.openxmlformats.org/drawingml/2006/main">
            <a:pPr algn="l">
              <a:defRPr sz="232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本面刻 5、D 或你的表情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C88E24-B3B0-4361-BA2A-17980B880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58025" y="5743575"/>
            <a:ext cx="4457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先做圆洞嘴，弧线是拓展</a:t>
            </a:r>
          </a:p>
        </p:txBody>
      </p:sp>
    </p:spTree>
    <p:extLst>
      <p:ext uri="{BB962C8B-B14F-4D97-AF65-F5344CB8AC3E}">
        <p14:creationId xmlns:p14="http://schemas.microsoft.com/office/powerpoint/2010/main" val="33390241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D73566-8D34-47EB-9B8C-C324EF189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试一试：第二对面完成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F0E768-2766-4BE7-84F4-6F3971A83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79E554-A6D8-4F46-9133-ADB0C306B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75–78 min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BB374A-DE99-4F6B-A54C-8BF6862DE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90650"/>
            <a:ext cx="4667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3 分钟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436ACB-3C42-4DFE-AECD-3D333F409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828800"/>
            <a:ext cx="4667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66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66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6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2  /  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AB5C00-331E-436D-BC25-4F7665412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05125"/>
            <a:ext cx="6057900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第④面刻 5 或 D</a:t>
            </a:r>
          </a:p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看见凹槽，Union 完成</a:t>
            </a:r>
          </a:p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对照第③、第④格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E24523-1665-4983-8215-0B0B38F95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76900"/>
            <a:ext cx="11049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1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合并   回蓝地面   翻整颗   D落平   W设新面</a:t>
            </a:r>
          </a:p>
        </p:txBody>
      </p:sp>
    </p:spTree>
    <p:extLst>
      <p:ext uri="{BB962C8B-B14F-4D97-AF65-F5344CB8AC3E}">
        <p14:creationId xmlns:p14="http://schemas.microsoft.com/office/powerpoint/2010/main" val="83346986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F06E36-2087-471B-8950-06BB03AAF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第五面：字母、短词或星形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813532-3B32-43F4-9669-CD7B0AF5D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864E22-4F0E-474E-9A42-8FE74626D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78–81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375123-911E-4FCA-B30F-EA5700DF79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36c2adb2db4020"/>
          <a:stretch xmlns:a="http://schemas.openxmlformats.org/drawingml/2006/main"/>
        </p:blipFill>
        <p:spPr>
          <a:xfrm xmlns:a="http://schemas.openxmlformats.org/drawingml/2006/main">
            <a:off x="6981825" y="1352550"/>
            <a:ext cx="4210050" cy="42100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01B738-EB98-4211-BD8C-C6DF83694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14475"/>
            <a:ext cx="6105525" cy="1266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换另一条水平轴</a:t>
            </a:r>
          </a:p>
          <a:p xmlns:a="http://schemas.openxmlformats.org/drawingml/2006/main">
            <a:pPr algn="l">
              <a:def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翻 90°，找到空白面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DBC934-2345-493B-96AE-BB6A387CB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476625"/>
            <a:ext cx="622935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本面刻 3 或星形</a:t>
            </a:r>
          </a:p>
          <a:p xmlns:a="http://schemas.openxmlformats.org/drawingml/2006/main">
            <a:pPr algn="l">
              <a:defRPr sz="30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星形代表：我自己选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CC4994-22C5-4825-ACEC-4A95B70D1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543550"/>
            <a:ext cx="62293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也可用短词：GO、YES、NO</a:t>
            </a:r>
          </a:p>
        </p:txBody>
      </p:sp>
    </p:spTree>
    <p:extLst>
      <p:ext uri="{BB962C8B-B14F-4D97-AF65-F5344CB8AC3E}">
        <p14:creationId xmlns:p14="http://schemas.microsoft.com/office/powerpoint/2010/main" val="2048322963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A03015-9965-492A-BA56-252A1C9C2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试一试：第⑤面完成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DC6321-3766-48E4-B8FE-F293E5F68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D7E16D-20ED-46AA-89DF-871A322E3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81–84 min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631D99-33FD-43E7-B7A4-625A2FAD2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90650"/>
            <a:ext cx="4667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3 分钟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247DA8-2737-44CC-B99F-C61D2A01EA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ea92d3d9114e48"/>
          <a:stretch xmlns:a="http://schemas.openxmlformats.org/drawingml/2006/main"/>
        </p:blipFill>
        <p:spPr>
          <a:xfrm xmlns:a="http://schemas.openxmlformats.org/drawingml/2006/main">
            <a:off x="6076950" y="1447800"/>
            <a:ext cx="5467350" cy="3905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C33C32-4CCD-40F2-A236-654E08D4A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857500"/>
            <a:ext cx="56007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刻数字 3 或星形</a:t>
            </a:r>
          </a:p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不要再刻旧的面</a:t>
            </a:r>
          </a:p>
          <a:p xmlns:a="http://schemas.openxmlformats.org/drawingml/2006/main">
            <a:pPr algn="l">
              <a:def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Union 后勾第⑤格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13CA3B-D403-4B74-A4CA-22B3B784D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5562600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9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图中角度是示例，课堂本次翻 90°</a:t>
            </a:r>
          </a:p>
        </p:txBody>
      </p:sp>
    </p:spTree>
    <p:extLst>
      <p:ext uri="{BB962C8B-B14F-4D97-AF65-F5344CB8AC3E}">
        <p14:creationId xmlns:p14="http://schemas.microsoft.com/office/powerpoint/2010/main" val="1034007019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0495C0-498E-4A9C-8F2D-3D72AFB7C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最后一组对面，还差一面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5DAD32-505E-4089-BB1B-BBA35E522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784C1D-6B8B-4D40-96E6-A9F1CE653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84–86 min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E8CAD4-EEAA-4627-956B-B97CD6A8E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1333500"/>
            <a:ext cx="3352800" cy="3019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4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74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4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3C393A-E1D2-4F6E-A60C-39FAEC352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809750"/>
            <a:ext cx="6981825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沿刚才的轴翻 180°</a:t>
            </a:r>
          </a:p>
          <a:p xmlns:a="http://schemas.openxmlformats.org/drawingml/2006/main">
            <a:pPr algn="l">
              <a:def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本面刻 4 或 ?</a:t>
            </a:r>
          </a:p>
          <a:p xmlns:a="http://schemas.openxmlformats.org/drawingml/2006/main">
            <a:pPr algn="l">
              <a:def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? 代表：再掷一次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E3F22F-6088-4E72-AF45-44A100878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305425"/>
            <a:ext cx="1095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5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5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先看实际六面，再看六格单</a:t>
            </a:r>
          </a:p>
        </p:txBody>
      </p:sp>
    </p:spTree>
    <p:extLst>
      <p:ext uri="{BB962C8B-B14F-4D97-AF65-F5344CB8AC3E}">
        <p14:creationId xmlns:p14="http://schemas.microsoft.com/office/powerpoint/2010/main" val="1475661855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8EDF68-B160-4DAF-B68B-0AA23C79A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试一试：六面，全部完成！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6A4C4D-159F-44E0-A6C3-60123EBBA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735C93-DE34-45DC-9704-D2381794A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86–90 min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F46653-47AE-4093-8046-411773C99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90650"/>
            <a:ext cx="4667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4 分钟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25D0BE-B866-4DA6-A8A5-B4CE7A399F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6cbf9cdf7a4b5a"/>
          <a:stretch xmlns:a="http://schemas.openxmlformats.org/drawingml/2006/main"/>
        </p:blipFill>
        <p:spPr>
          <a:xfrm xmlns:a="http://schemas.openxmlformats.org/drawingml/2006/main">
            <a:off x="6986366" y="1371600"/>
            <a:ext cx="4153343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3626EC-4BA5-4DF7-A1A0-F6F147E15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14650"/>
            <a:ext cx="6162675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本面刻 4 或 ?</a:t>
            </a:r>
          </a:p>
          <a:p xmlns:a="http://schemas.openxmlformats.org/drawingml/2006/main">
            <a:pPr algn="l">
              <a:def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Union，第⑥格打勾</a:t>
            </a:r>
          </a:p>
          <a:p xmlns:a="http://schemas.openxmlformats.org/drawingml/2006/main">
            <a:pPr algn="l">
              <a:def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从六个方向看一遍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336A89-55C8-4803-8309-D6DF4EBD0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629275"/>
            <a:ext cx="1095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示意图只看见三面，实物要检查六面</a:t>
            </a:r>
          </a:p>
        </p:txBody>
      </p:sp>
    </p:spTree>
    <p:extLst>
      <p:ext uri="{BB962C8B-B14F-4D97-AF65-F5344CB8AC3E}">
        <p14:creationId xmlns:p14="http://schemas.microsoft.com/office/powerpoint/2010/main" val="592230801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A8E667-3CED-4093-94F9-8597CCE68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选择一个设计挑战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A0A08B-1819-4F59-A55D-2E80BE972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06532C-F195-45D1-96F6-DCC179FA2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90–91 min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7C6EF8-3C85-42DF-AA2F-D2603C03A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428750"/>
            <a:ext cx="35337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基础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56DC0A-9293-413B-BD07-D08A29067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571750"/>
            <a:ext cx="3533775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六面完成</a:t>
            </a:r>
          </a:p>
          <a:p xmlns:a="http://schemas.openxmlformats.org/drawingml/2006/main">
            <a:pPr algn="l">
              <a:def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数字清楚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B9FF9E-3C89-4373-B0E0-14D801FCA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1428750"/>
            <a:ext cx="35337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进阶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023F98-05BA-43C2-81DA-D01FB10FF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571750"/>
            <a:ext cx="3533775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用点数或表情</a:t>
            </a:r>
          </a:p>
          <a:p xmlns:a="http://schemas.openxmlformats.org/drawingml/2006/main">
            <a:pPr algn="l">
              <a:def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讲清使用规则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680E05-60B6-40A6-9E01-1A0B3730C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1428750"/>
            <a:ext cx="33432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挑战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BE4813-E14A-406E-8710-7FF33F7DF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571750"/>
            <a:ext cx="3343275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短词、图案组合</a:t>
            </a:r>
          </a:p>
          <a:p xmlns:a="http://schemas.openxmlformats.org/drawingml/2006/main">
            <a:pPr algn="l">
              <a:def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做自己的玩法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1EB4AB-AC3F-44B7-BC71-1ACFA0F50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5419725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7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先完成六面，再调整细节</a:t>
            </a:r>
          </a:p>
        </p:txBody>
      </p:sp>
    </p:spTree>
    <p:extLst>
      <p:ext uri="{BB962C8B-B14F-4D97-AF65-F5344CB8AC3E}">
        <p14:creationId xmlns:p14="http://schemas.microsoft.com/office/powerpoint/2010/main" val="568917930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18213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244431-AB86-4F4A-81A6-5E53AE564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骰子设计工作室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536032-CCF7-45EF-BA7C-3652532B7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456941-C53A-487C-AAEC-17DCF74E3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rPr>
              <a:t>91–105 min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3A30DD-4D43-4336-9482-478ACF458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1600200"/>
            <a:ext cx="5457825" cy="2085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900" b="1">
                <a:solidFill>
                  <a:srgbClr val="F7C85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900" b="1">
                <a:solidFill>
                  <a:srgbClr val="F7C8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900" b="1">
                <a:solidFill>
                  <a:srgbClr val="F7C85B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9B3C99-8084-4C26-8875-579DB467C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10050"/>
            <a:ext cx="56388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分钟自主完善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F8F8B9-A37D-4E8D-85A1-9182EA89A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1933575"/>
            <a:ext cx="46482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2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六面都有内容</a:t>
            </a:r>
          </a:p>
          <a:p xmlns:a="http://schemas.openxmlformats.org/drawingml/2006/main">
            <a:pPr algn="l">
              <a:defRPr sz="32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图案刻得清楚</a:t>
            </a:r>
          </a:p>
          <a:p xmlns:a="http://schemas.openxmlformats.org/drawingml/2006/main">
            <a:pPr algn="l">
              <a:defRPr sz="32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每面能放稳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860F7B-0274-4D16-90C4-C7E759C79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5572125"/>
            <a:ext cx="10858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B8C6D9"/>
                </a:solidFill>
                <a:latin typeface="Microsoft YaHei"/>
                <a:ea typeface="Microsoft YaHei"/>
                <a:cs typeface="Microsoft YaHei"/>
              </a:rPr>
              <a:t>最后 3 分钟：停止新增，准备互查</a:t>
            </a:r>
          </a:p>
        </p:txBody>
      </p:sp>
    </p:spTree>
    <p:extLst>
      <p:ext uri="{BB962C8B-B14F-4D97-AF65-F5344CB8AC3E}">
        <p14:creationId xmlns:p14="http://schemas.microsoft.com/office/powerpoint/2010/main" val="110551304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1D1F6C-71D6-40C9-BFB7-7603DB553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交付前，过四关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0A17D6-01F3-4C33-B664-679047EB4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402D8B-ACAA-4A7D-B0FB-4B177E832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105–107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16B2F8-BA60-4630-86B9-AC7C141D88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9b8367cc1f4161"/>
          <a:stretch xmlns:a="http://schemas.openxmlformats.org/drawingml/2006/main"/>
        </p:blipFill>
        <p:spPr>
          <a:xfrm xmlns:a="http://schemas.openxmlformats.org/drawingml/2006/main">
            <a:off x="7052007" y="1504950"/>
            <a:ext cx="4088735" cy="42195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862468-8189-4677-A3D3-ECA032D6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485900"/>
            <a:ext cx="6591300" cy="3362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六面齐全</a:t>
            </a:r>
          </a:p>
          <a:p xmlns:a="http://schemas.openxmlformats.org/drawingml/2006/main">
            <a:pPr algn="l">
              <a:defRPr sz="31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每面刻得清楚</a:t>
            </a:r>
          </a:p>
          <a:p xmlns:a="http://schemas.openxmlformats.org/drawingml/2006/main">
            <a:pPr algn="l">
              <a:defRPr sz="31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图案没有凸出来</a:t>
            </a:r>
          </a:p>
          <a:p xmlns:a="http://schemas.openxmlformats.org/drawingml/2006/main">
            <a:pPr algn="l">
              <a:defRPr sz="31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六个面都能落稳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CC8F0E-D02B-4637-88BD-2C7379C5D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505450"/>
            <a:ext cx="109537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4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4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数字骰再查：1 / 6、2 / 5、3 / 4</a:t>
            </a:r>
          </a:p>
        </p:txBody>
      </p:sp>
    </p:spTree>
    <p:extLst>
      <p:ext uri="{BB962C8B-B14F-4D97-AF65-F5344CB8AC3E}">
        <p14:creationId xmlns:p14="http://schemas.microsoft.com/office/powerpoint/2010/main" val="638532610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73ECD5-FE94-4F1A-B227-0E5E99B54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搭档检查，修好再交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865A05-96C9-479E-AA40-53CF2598C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02F32E-56C3-46B7-BAC0-70887C4AD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107–112 min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1AD48A-DC18-48BE-98FA-1A192A158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90650"/>
            <a:ext cx="4667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50" b="1">
                <a:solidFill>
                  <a:srgbClr val="E75C50"/>
                </a:solidFill>
                <a:latin typeface="Microsoft YaHei"/>
                <a:ea typeface="Microsoft YaHei"/>
                <a:cs typeface="Microsoft YaHei"/>
              </a:rPr>
              <a:t>5 分钟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F1C7F7-CE4F-4336-AEFE-05BE99489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867025"/>
            <a:ext cx="5810250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0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看六面</a:t>
            </a:r>
          </a:p>
          <a:p xmlns:a="http://schemas.openxmlformats.org/drawingml/2006/main">
            <a:pPr algn="l">
              <a:defRPr sz="30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对六格</a:t>
            </a:r>
          </a:p>
          <a:p xmlns:a="http://schemas.openxmlformats.org/drawingml/2006/main">
            <a:pPr algn="l">
              <a:defRPr sz="30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0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找一处能更好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345197-C9C9-4CB8-BFC6-D5B8C6EEE0C9}"/>
              </a:ext>
            </a:extLst>
          </p:cNvPr>
          <p:cNvGraphicFramePr/>
          <p:nvPr/>
        </p:nvGraphicFramePr>
        <p:xfrm>
          <a:off xmlns:a="http://schemas.openxmlformats.org/drawingml/2006/main" x="6438900" y="1714500"/>
          <a:ext xmlns:a="http://schemas.openxmlformats.org/drawingml/2006/main" cx="5029200" cy="30765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676400"/>
                <a:gridCol w="1676400"/>
                <a:gridCol w="1676400"/>
              </a:tblGrid>
              <a:tr h="1538288"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2025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① 完成？</a:t>
                      </a:r>
                    </a:p>
                  </a:txBody>
                  <a:tcPr marL="91440" marR="91440" marT="45720" marB="45720" anchor="ctr">
                    <a:lnL w="13335">
                      <a:solidFill>
                        <a:srgbClr val="D4DCD8"/>
                      </a:solidFill>
                      <a:prstDash val="solid"/>
                    </a:lnL>
                    <a:lnR w="13335">
                      <a:solidFill>
                        <a:srgbClr val="D4DCD8"/>
                      </a:solidFill>
                      <a:prstDash val="solid"/>
                    </a:lnR>
                    <a:lnT w="13335">
                      <a:solidFill>
                        <a:srgbClr val="D4DCD8"/>
                      </a:solidFill>
                      <a:prstDash val="solid"/>
                    </a:lnT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2025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③ 完成？</a:t>
                      </a:r>
                    </a:p>
                  </a:txBody>
                  <a:tcPr marL="91440" marR="91440" marT="45720" marB="45720" anchor="ctr">
                    <a:lnR w="13335">
                      <a:solidFill>
                        <a:srgbClr val="D4DCD8"/>
                      </a:solidFill>
                      <a:prstDash val="solid"/>
                    </a:lnR>
                    <a:lnT w="13335">
                      <a:solidFill>
                        <a:srgbClr val="D4DCD8"/>
                      </a:solidFill>
                      <a:prstDash val="solid"/>
                    </a:lnT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2025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⑤ 完成？</a:t>
                      </a:r>
                    </a:p>
                  </a:txBody>
                  <a:tcPr marL="91440" marR="91440" marT="45720" marB="45720" anchor="ctr">
                    <a:lnR w="13335">
                      <a:solidFill>
                        <a:srgbClr val="D4DCD8"/>
                      </a:solidFill>
                      <a:prstDash val="solid"/>
                    </a:lnR>
                    <a:lnT w="13335">
                      <a:solidFill>
                        <a:srgbClr val="D4DCD8"/>
                      </a:solidFill>
                      <a:prstDash val="solid"/>
                    </a:lnT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</a:tr>
              <a:tr h="1538288"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2025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② 完成？</a:t>
                      </a:r>
                    </a:p>
                  </a:txBody>
                  <a:tcPr marL="91440" marR="91440" marT="45720" marB="45720" anchor="ctr">
                    <a:lnL w="13335">
                      <a:solidFill>
                        <a:srgbClr val="D4DCD8"/>
                      </a:solidFill>
                      <a:prstDash val="solid"/>
                    </a:lnL>
                    <a:lnR w="13335">
                      <a:solidFill>
                        <a:srgbClr val="D4DCD8"/>
                      </a:solidFill>
                      <a:prstDash val="solid"/>
                    </a:lnR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2025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④ 完成？</a:t>
                      </a:r>
                    </a:p>
                  </a:txBody>
                  <a:tcPr marL="91440" marR="91440" marT="45720" marB="45720" anchor="ctr">
                    <a:lnR w="13335">
                      <a:solidFill>
                        <a:srgbClr val="D4DCD8"/>
                      </a:solidFill>
                      <a:prstDash val="solid"/>
                    </a:lnR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pPr algn="ctr"/>
                      <a:r>
                        <a:rPr sz="2025" b="1">
                          <a:solidFill>
                            <a:srgbClr val="1821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⑥ 完成？</a:t>
                      </a:r>
                    </a:p>
                  </a:txBody>
                  <a:tcPr marL="91440" marR="91440" marT="45720" marB="45720" anchor="ctr">
                    <a:lnR w="13335">
                      <a:solidFill>
                        <a:srgbClr val="D4DCD8"/>
                      </a:solidFill>
                      <a:prstDash val="solid"/>
                    </a:lnR>
                    <a:lnB w="13335">
                      <a:solidFill>
                        <a:srgbClr val="D4DCD8"/>
                      </a:solidFill>
                      <a:prstDash val="solid"/>
                    </a:lnB>
                    <a:solidFill>
                      <a:srgbClr val="F8F4EB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94FABD-A282-48D8-AF73-5B06F7916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248275"/>
            <a:ext cx="5143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先看模型，再勾纸上的格</a:t>
            </a:r>
          </a:p>
        </p:txBody>
      </p:sp>
    </p:spTree>
    <p:extLst>
      <p:ext uri="{BB962C8B-B14F-4D97-AF65-F5344CB8AC3E}">
        <p14:creationId xmlns:p14="http://schemas.microsoft.com/office/powerpoint/2010/main" val="1858310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C07854-BCC8-4C08-A582-BD1AFEE42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导出你的骰子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E98058-DE33-4047-81EB-81C49BB21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8DC12A-10E7-4CD6-A043-51C9EC6B6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112–115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47F52C-72D1-4B64-8679-30948240C4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a197d4be0d447f"/>
          <a:stretch xmlns:a="http://schemas.openxmlformats.org/drawingml/2006/main"/>
        </p:blipFill>
        <p:spPr>
          <a:xfrm xmlns:a="http://schemas.openxmlformats.org/drawingml/2006/main">
            <a:off x="5360670" y="1400175"/>
            <a:ext cx="6014085" cy="42957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98BF83-95F3-445D-8A22-3CCA8041A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809750"/>
            <a:ext cx="4772025" cy="226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只选最终成品</a:t>
            </a:r>
          </a:p>
          <a:p xmlns:a="http://schemas.openxmlformats.org/drawingml/2006/main">
            <a:pPr algn="l">
              <a:def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Export（导出）</a:t>
            </a:r>
          </a:p>
          <a:p xmlns:a="http://schemas.openxmlformats.org/drawingml/2006/main">
            <a:pPr algn="l">
              <a:def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STL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8BB2B1-A03B-465C-A260-1B3ECDCE6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876800"/>
            <a:ext cx="49530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班级_姓名拼音_骰子</a:t>
            </a:r>
          </a:p>
          <a:p xmlns:a="http://schemas.openxmlformats.org/drawingml/2006/main">
            <a:pPr algn="l">
              <a:defRPr sz="2100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STL 不包含屏幕配色</a:t>
            </a:r>
          </a:p>
        </p:txBody>
      </p:sp>
    </p:spTree>
    <p:extLst>
      <p:ext uri="{BB962C8B-B14F-4D97-AF65-F5344CB8AC3E}">
        <p14:creationId xmlns:p14="http://schemas.microsoft.com/office/powerpoint/2010/main" val="1374753005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D8B5C7-CD16-4CA5-8263-F8A81B573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我的骰子，怎么玩？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8D0203-1D68-43E3-8AAE-C98F37284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41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DFB5F0-7639-4409-821C-2734B8417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115–118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4511D7-A705-4182-A42D-057A58DEFF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a345b842674f63"/>
          <a:stretch xmlns:a="http://schemas.openxmlformats.org/drawingml/2006/main"/>
        </p:blipFill>
        <p:spPr>
          <a:xfrm xmlns:a="http://schemas.openxmlformats.org/drawingml/2006/main">
            <a:off x="6110930" y="1371600"/>
            <a:ext cx="5304141" cy="44196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643DF7-A2B4-4BB2-AD28-AE5AEEF73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876425"/>
            <a:ext cx="5619750" cy="1724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它帮我……</a:t>
            </a:r>
          </a:p>
          <a:p xmlns:a="http://schemas.openxmlformats.org/drawingml/2006/main">
            <a:pPr algn="l">
              <a:defRPr sz="33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掷到……就……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1E6B35-9AF8-4227-B908-2D1B25330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72025"/>
            <a:ext cx="54768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把你的规则说给同桌听</a:t>
            </a:r>
          </a:p>
        </p:txBody>
      </p:sp>
    </p:spTree>
    <p:extLst>
      <p:ext uri="{BB962C8B-B14F-4D97-AF65-F5344CB8AC3E}">
        <p14:creationId xmlns:p14="http://schemas.microsoft.com/office/powerpoint/2010/main" val="1370764546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9BE073-AADA-49FC-87A2-49EFEDFBF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会翻面，就能做更多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B67B5F-D9A3-44F0-9CB2-66755FC68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674322-CDE9-4A5A-BF65-CB87C8743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34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118–120 min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5418BB-1153-44EB-999A-04CBF3D2D5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d2af098b2840c4"/>
          <a:stretch xmlns:a="http://schemas.openxmlformats.org/drawingml/2006/main"/>
        </p:blipFill>
        <p:spPr>
          <a:xfrm xmlns:a="http://schemas.openxmlformats.org/drawingml/2006/main">
            <a:off x="7129093" y="1390650"/>
            <a:ext cx="4144113" cy="42767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D597E7-5C0B-421D-97C0-D55713D1C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857375"/>
            <a:ext cx="6667500" cy="2343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我会做圆角</a:t>
            </a:r>
          </a:p>
          <a:p xmlns:a="http://schemas.openxmlformats.org/drawingml/2006/main">
            <a:pPr algn="l">
              <a:def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我会把图案刻进去</a:t>
            </a:r>
          </a:p>
          <a:p xmlns:a="http://schemas.openxmlformats.org/drawingml/2006/main">
            <a:pPr algn="l">
              <a:def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82139"/>
                </a:solidFill>
                <a:latin typeface="Microsoft YaHei"/>
                <a:ea typeface="Microsoft YaHei"/>
                <a:cs typeface="Microsoft YaHei"/>
              </a:rPr>
              <a:t>我会检查六张不同的面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99892D-2585-4F71-9D3B-2B15591A7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381625"/>
            <a:ext cx="109061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167C7C"/>
                </a:solidFill>
                <a:latin typeface="Microsoft YaHei"/>
                <a:ea typeface="Microsoft YaHei"/>
                <a:cs typeface="Microsoft YaHei"/>
              </a:rPr>
              <a:t>下次拿到实物，再试掷、观察、改进</a:t>
            </a:r>
          </a:p>
        </p:txBody>
      </p:sp>
    </p:spTree>
    <p:extLst>
      <p:ext uri="{BB962C8B-B14F-4D97-AF65-F5344CB8AC3E}">
        <p14:creationId xmlns:p14="http://schemas.microsoft.com/office/powerpoint/2010/main" val="201624983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2026-10-16T07:30:33.5660000Z</dcterms:created>
  <dcterms:modified xsi:type="dcterms:W3CDTF">2026-10-16T07:30:33.5660000Z</dcterms:modified>
</coreProperties>
</file>