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gif" ContentType="image/gif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b7bd9494524e19" /><Relationship Type="http://schemas.openxmlformats.org/officeDocument/2006/relationships/extended-properties" Target="/docProps/app.xml" Id="Ref6f23ce917f421a" /><Relationship Type="http://schemas.openxmlformats.org/officeDocument/2006/relationships/officeDocument" Target="/ppt/presentation.xml" Id="Rae68366c4e1f44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5ce56801814f88"/>
  </p:sldMasterIdLst>
  <p:notesMasterIdLst>
    <p:notesMasterId xmlns:r="http://schemas.openxmlformats.org/officeDocument/2006/relationships" r:id="Rb42516f226604bb1"/>
  </p:notesMasterIdLst>
  <p:sldIdLst>
    <p:sldId xmlns:r="http://schemas.openxmlformats.org/officeDocument/2006/relationships" id="256" r:id="Rcd3fe8868de44e12"/>
    <p:sldId xmlns:r="http://schemas.openxmlformats.org/officeDocument/2006/relationships" id="257" r:id="Rb6c6d07d49204b05"/>
    <p:sldId xmlns:r="http://schemas.openxmlformats.org/officeDocument/2006/relationships" id="258" r:id="R969fac37afaa4e1b"/>
    <p:sldId xmlns:r="http://schemas.openxmlformats.org/officeDocument/2006/relationships" id="259" r:id="R2a9852b0d91e4592"/>
    <p:sldId xmlns:r="http://schemas.openxmlformats.org/officeDocument/2006/relationships" id="260" r:id="R6663b53fcc0b4c55"/>
    <p:sldId xmlns:r="http://schemas.openxmlformats.org/officeDocument/2006/relationships" id="261" r:id="Rf6225ab656c54b79"/>
    <p:sldId xmlns:r="http://schemas.openxmlformats.org/officeDocument/2006/relationships" id="262" r:id="R2f7b21c9693343ee"/>
    <p:sldId xmlns:r="http://schemas.openxmlformats.org/officeDocument/2006/relationships" id="263" r:id="R5e6572818fa04306"/>
    <p:sldId xmlns:r="http://schemas.openxmlformats.org/officeDocument/2006/relationships" id="264" r:id="R70014668d8f940ba"/>
    <p:sldId xmlns:r="http://schemas.openxmlformats.org/officeDocument/2006/relationships" id="265" r:id="R765b81af22ec402f"/>
    <p:sldId xmlns:r="http://schemas.openxmlformats.org/officeDocument/2006/relationships" id="266" r:id="Rdc81538e2c884501"/>
    <p:sldId xmlns:r="http://schemas.openxmlformats.org/officeDocument/2006/relationships" id="267" r:id="R26d4d00f26b14cca"/>
    <p:sldId xmlns:r="http://schemas.openxmlformats.org/officeDocument/2006/relationships" id="268" r:id="R39cfb913a24248bd"/>
    <p:sldId xmlns:r="http://schemas.openxmlformats.org/officeDocument/2006/relationships" id="269" r:id="R1db1bc1706584479"/>
    <p:sldId xmlns:r="http://schemas.openxmlformats.org/officeDocument/2006/relationships" id="270" r:id="R6300d2610c094a1c"/>
    <p:sldId xmlns:r="http://schemas.openxmlformats.org/officeDocument/2006/relationships" id="271" r:id="R04ded640b3f14590"/>
    <p:sldId xmlns:r="http://schemas.openxmlformats.org/officeDocument/2006/relationships" id="272" r:id="R232f285598034eba"/>
    <p:sldId xmlns:r="http://schemas.openxmlformats.org/officeDocument/2006/relationships" id="273" r:id="Rb5063e42934542ac"/>
    <p:sldId xmlns:r="http://schemas.openxmlformats.org/officeDocument/2006/relationships" id="274" r:id="Rea5e4a4069034d4f"/>
    <p:sldId xmlns:r="http://schemas.openxmlformats.org/officeDocument/2006/relationships" id="275" r:id="R8cc448470cb4400c"/>
    <p:sldId xmlns:r="http://schemas.openxmlformats.org/officeDocument/2006/relationships" id="276" r:id="Rc78e937abaa74313"/>
    <p:sldId xmlns:r="http://schemas.openxmlformats.org/officeDocument/2006/relationships" id="277" r:id="R28ef5492349f41b7"/>
    <p:sldId xmlns:r="http://schemas.openxmlformats.org/officeDocument/2006/relationships" id="278" r:id="R3a4d0fe6241b4775"/>
    <p:sldId xmlns:r="http://schemas.openxmlformats.org/officeDocument/2006/relationships" id="279" r:id="R8529dfd955ea40be"/>
    <p:sldId xmlns:r="http://schemas.openxmlformats.org/officeDocument/2006/relationships" id="280" r:id="R016f48ba83ad4e23"/>
    <p:sldId xmlns:r="http://schemas.openxmlformats.org/officeDocument/2006/relationships" id="281" r:id="Rf3fb184f22f24f17"/>
    <p:sldId xmlns:r="http://schemas.openxmlformats.org/officeDocument/2006/relationships" id="282" r:id="Rf576d22b9b7f412a"/>
    <p:sldId xmlns:r="http://schemas.openxmlformats.org/officeDocument/2006/relationships" id="283" r:id="R8ca63203381c499a"/>
    <p:sldId xmlns:r="http://schemas.openxmlformats.org/officeDocument/2006/relationships" id="284" r:id="R7241a4749fd245e5"/>
    <p:sldId xmlns:r="http://schemas.openxmlformats.org/officeDocument/2006/relationships" id="285" r:id="R9b81ef5a9b7c46a2"/>
    <p:sldId xmlns:r="http://schemas.openxmlformats.org/officeDocument/2006/relationships" id="286" r:id="R18955b636d9141ad"/>
    <p:sldId xmlns:r="http://schemas.openxmlformats.org/officeDocument/2006/relationships" id="287" r:id="Rf83442ac13514265"/>
    <p:sldId xmlns:r="http://schemas.openxmlformats.org/officeDocument/2006/relationships" id="288" r:id="R70911b5203354e0c"/>
    <p:sldId xmlns:r="http://schemas.openxmlformats.org/officeDocument/2006/relationships" id="289" r:id="Rc3afe3423b984a75"/>
    <p:sldId xmlns:r="http://schemas.openxmlformats.org/officeDocument/2006/relationships" id="290" r:id="R4d84d8142fc74271"/>
    <p:sldId xmlns:r="http://schemas.openxmlformats.org/officeDocument/2006/relationships" id="291" r:id="R0d861f71b4d84a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ceca0876e74b02" /><Relationship Type="http://schemas.openxmlformats.org/officeDocument/2006/relationships/slideMaster" Target="/ppt/slideMasters/slideMaster1.xml" Id="R4a5ce56801814f88" /><Relationship Type="http://schemas.openxmlformats.org/officeDocument/2006/relationships/notesMaster" Target="/ppt/notesMasters/notesMaster1.xml" Id="Rb42516f226604bb1" /><Relationship Type="http://schemas.openxmlformats.org/officeDocument/2006/relationships/presProps" Target="/ppt/presProps.xml" Id="R5864c62163554f0c" /><Relationship Type="http://schemas.openxmlformats.org/officeDocument/2006/relationships/tableStyles" Target="/ppt/tableStyles.xml" Id="R4fc33eda94994ba2" /><Relationship Type="http://schemas.openxmlformats.org/officeDocument/2006/relationships/slide" Target="/ppt/slides/slide1.xml" Id="Rcd3fe8868de44e12" /><Relationship Type="http://schemas.openxmlformats.org/officeDocument/2006/relationships/slide" Target="/ppt/slides/slide2.xml" Id="Rb6c6d07d49204b05" /><Relationship Type="http://schemas.openxmlformats.org/officeDocument/2006/relationships/slide" Target="/ppt/slides/slide3.xml" Id="R969fac37afaa4e1b" /><Relationship Type="http://schemas.openxmlformats.org/officeDocument/2006/relationships/slide" Target="/ppt/slides/slide4.xml" Id="R2a9852b0d91e4592" /><Relationship Type="http://schemas.openxmlformats.org/officeDocument/2006/relationships/slide" Target="/ppt/slides/slide5.xml" Id="R6663b53fcc0b4c55" /><Relationship Type="http://schemas.openxmlformats.org/officeDocument/2006/relationships/slide" Target="/ppt/slides/slide6.xml" Id="Rf6225ab656c54b79" /><Relationship Type="http://schemas.openxmlformats.org/officeDocument/2006/relationships/slide" Target="/ppt/slides/slide7.xml" Id="R2f7b21c9693343ee" /><Relationship Type="http://schemas.openxmlformats.org/officeDocument/2006/relationships/slide" Target="/ppt/slides/slide8.xml" Id="R5e6572818fa04306" /><Relationship Type="http://schemas.openxmlformats.org/officeDocument/2006/relationships/slide" Target="/ppt/slides/slide9.xml" Id="R70014668d8f940ba" /><Relationship Type="http://schemas.openxmlformats.org/officeDocument/2006/relationships/slide" Target="/ppt/slides/slide10.xml" Id="R765b81af22ec402f" /><Relationship Type="http://schemas.openxmlformats.org/officeDocument/2006/relationships/slide" Target="/ppt/slides/slide11.xml" Id="Rdc81538e2c884501" /><Relationship Type="http://schemas.openxmlformats.org/officeDocument/2006/relationships/slide" Target="/ppt/slides/slide12.xml" Id="R26d4d00f26b14cca" /><Relationship Type="http://schemas.openxmlformats.org/officeDocument/2006/relationships/slide" Target="/ppt/slides/slide13.xml" Id="R39cfb913a24248bd" /><Relationship Type="http://schemas.openxmlformats.org/officeDocument/2006/relationships/slide" Target="/ppt/slides/slide14.xml" Id="R1db1bc1706584479" /><Relationship Type="http://schemas.openxmlformats.org/officeDocument/2006/relationships/slide" Target="/ppt/slides/slide15.xml" Id="R6300d2610c094a1c" /><Relationship Type="http://schemas.openxmlformats.org/officeDocument/2006/relationships/slide" Target="/ppt/slides/slide16.xml" Id="R04ded640b3f14590" /><Relationship Type="http://schemas.openxmlformats.org/officeDocument/2006/relationships/slide" Target="/ppt/slides/slide17.xml" Id="R232f285598034eba" /><Relationship Type="http://schemas.openxmlformats.org/officeDocument/2006/relationships/slide" Target="/ppt/slides/slide18.xml" Id="Rb5063e42934542ac" /><Relationship Type="http://schemas.openxmlformats.org/officeDocument/2006/relationships/slide" Target="/ppt/slides/slide19.xml" Id="Rea5e4a4069034d4f" /><Relationship Type="http://schemas.openxmlformats.org/officeDocument/2006/relationships/slide" Target="/ppt/slides/slide20.xml" Id="R8cc448470cb4400c" /><Relationship Type="http://schemas.openxmlformats.org/officeDocument/2006/relationships/slide" Target="/ppt/slides/slide21.xml" Id="Rc78e937abaa74313" /><Relationship Type="http://schemas.openxmlformats.org/officeDocument/2006/relationships/slide" Target="/ppt/slides/slide22.xml" Id="R28ef5492349f41b7" /><Relationship Type="http://schemas.openxmlformats.org/officeDocument/2006/relationships/slide" Target="/ppt/slides/slide23.xml" Id="R3a4d0fe6241b4775" /><Relationship Type="http://schemas.openxmlformats.org/officeDocument/2006/relationships/slide" Target="/ppt/slides/slide24.xml" Id="R8529dfd955ea40be" /><Relationship Type="http://schemas.openxmlformats.org/officeDocument/2006/relationships/slide" Target="/ppt/slides/slide25.xml" Id="R016f48ba83ad4e23" /><Relationship Type="http://schemas.openxmlformats.org/officeDocument/2006/relationships/slide" Target="/ppt/slides/slide26.xml" Id="Rf3fb184f22f24f17" /><Relationship Type="http://schemas.openxmlformats.org/officeDocument/2006/relationships/slide" Target="/ppt/slides/slide27.xml" Id="Rf576d22b9b7f412a" /><Relationship Type="http://schemas.openxmlformats.org/officeDocument/2006/relationships/slide" Target="/ppt/slides/slide28.xml" Id="R8ca63203381c499a" /><Relationship Type="http://schemas.openxmlformats.org/officeDocument/2006/relationships/slide" Target="/ppt/slides/slide29.xml" Id="R7241a4749fd245e5" /><Relationship Type="http://schemas.openxmlformats.org/officeDocument/2006/relationships/slide" Target="/ppt/slides/slide30.xml" Id="R9b81ef5a9b7c46a2" /><Relationship Type="http://schemas.openxmlformats.org/officeDocument/2006/relationships/slide" Target="/ppt/slides/slide31.xml" Id="R18955b636d9141ad" /><Relationship Type="http://schemas.openxmlformats.org/officeDocument/2006/relationships/slide" Target="/ppt/slides/slide32.xml" Id="Rf83442ac13514265" /><Relationship Type="http://schemas.openxmlformats.org/officeDocument/2006/relationships/slide" Target="/ppt/slides/slide33.xml" Id="R70911b5203354e0c" /><Relationship Type="http://schemas.openxmlformats.org/officeDocument/2006/relationships/slide" Target="/ppt/slides/slide34.xml" Id="Rc3afe3423b984a75" /><Relationship Type="http://schemas.openxmlformats.org/officeDocument/2006/relationships/slide" Target="/ppt/slides/slide35.xml" Id="R4d84d8142fc74271" /><Relationship Type="http://schemas.openxmlformats.org/officeDocument/2006/relationships/slide" Target="/ppt/slides/slide36.xml" Id="R0d861f71b4d84a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ca2fbc186f4f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9d77a0dc974f16" /><Relationship Type="http://schemas.openxmlformats.org/officeDocument/2006/relationships/notesMaster" Target="/ppt/notesMasters/notesMaster1.xml" Id="R6f8379554eb548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41c9224de64860" /><Relationship Type="http://schemas.openxmlformats.org/officeDocument/2006/relationships/notesMaster" Target="/ppt/notesMasters/notesMaster1.xml" Id="Rab1f618c98d640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49493396aa4aa9" /><Relationship Type="http://schemas.openxmlformats.org/officeDocument/2006/relationships/notesMaster" Target="/ppt/notesMasters/notesMaster1.xml" Id="R73fc7e4a90c144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5df2736d324d12" /><Relationship Type="http://schemas.openxmlformats.org/officeDocument/2006/relationships/notesMaster" Target="/ppt/notesMasters/notesMaster1.xml" Id="Re37bc36b384346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4672d1a32541b0" /><Relationship Type="http://schemas.openxmlformats.org/officeDocument/2006/relationships/notesMaster" Target="/ppt/notesMasters/notesMaster1.xml" Id="Rdf5b3d6c908f4e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63d75bf3274723" /><Relationship Type="http://schemas.openxmlformats.org/officeDocument/2006/relationships/notesMaster" Target="/ppt/notesMasters/notesMaster1.xml" Id="R2ebb888d3b7947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a685e292b645d5" /><Relationship Type="http://schemas.openxmlformats.org/officeDocument/2006/relationships/notesMaster" Target="/ppt/notesMasters/notesMaster1.xml" Id="R9f452f120eef48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1dcb4dfcff94bd2" /><Relationship Type="http://schemas.openxmlformats.org/officeDocument/2006/relationships/notesMaster" Target="/ppt/notesMasters/notesMaster1.xml" Id="Rf65e644a7a1246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a933b9b017448f" /><Relationship Type="http://schemas.openxmlformats.org/officeDocument/2006/relationships/notesMaster" Target="/ppt/notesMasters/notesMaster1.xml" Id="R81f5fb00537b4d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af8796e3d94134" /><Relationship Type="http://schemas.openxmlformats.org/officeDocument/2006/relationships/notesMaster" Target="/ppt/notesMasters/notesMaster1.xml" Id="R5f83e01ead7f4a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e53cc35dc34251" /><Relationship Type="http://schemas.openxmlformats.org/officeDocument/2006/relationships/notesMaster" Target="/ppt/notesMasters/notesMaster1.xml" Id="R25ff15146cc04a6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28e572b5ba0421d" /><Relationship Type="http://schemas.openxmlformats.org/officeDocument/2006/relationships/notesMaster" Target="/ppt/notesMasters/notesMaster1.xml" Id="Ra48b806aa1184a9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d60eae9c2c411d" /><Relationship Type="http://schemas.openxmlformats.org/officeDocument/2006/relationships/notesMaster" Target="/ppt/notesMasters/notesMaster1.xml" Id="R4ef154b927734fe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0d23d76b7744092" /><Relationship Type="http://schemas.openxmlformats.org/officeDocument/2006/relationships/notesMaster" Target="/ppt/notesMasters/notesMaster1.xml" Id="Rde80acf3a6bb4ff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4b6f1d7c2984922" /><Relationship Type="http://schemas.openxmlformats.org/officeDocument/2006/relationships/notesMaster" Target="/ppt/notesMasters/notesMaster1.xml" Id="R2b2800a7fe7e4d9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c4c8d673e2740e8" /><Relationship Type="http://schemas.openxmlformats.org/officeDocument/2006/relationships/notesMaster" Target="/ppt/notesMasters/notesMaster1.xml" Id="R0e643f3fbd1941f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86f61684984ea1" /><Relationship Type="http://schemas.openxmlformats.org/officeDocument/2006/relationships/notesMaster" Target="/ppt/notesMasters/notesMaster1.xml" Id="R2083949a6f194f9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fd85828a14e4bbc" /><Relationship Type="http://schemas.openxmlformats.org/officeDocument/2006/relationships/notesMaster" Target="/ppt/notesMasters/notesMaster1.xml" Id="R354b5bd876ed488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694a43c7fe84ea8" /><Relationship Type="http://schemas.openxmlformats.org/officeDocument/2006/relationships/notesMaster" Target="/ppt/notesMasters/notesMaster1.xml" Id="Ra5e9521f03244c4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216dfe195df421d" /><Relationship Type="http://schemas.openxmlformats.org/officeDocument/2006/relationships/notesMaster" Target="/ppt/notesMasters/notesMaster1.xml" Id="R945661a6aefc466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f216f91cf2f4acc" /><Relationship Type="http://schemas.openxmlformats.org/officeDocument/2006/relationships/notesMaster" Target="/ppt/notesMasters/notesMaster1.xml" Id="R871162cf54af46b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4bfba9a795c4a4a" /><Relationship Type="http://schemas.openxmlformats.org/officeDocument/2006/relationships/notesMaster" Target="/ppt/notesMasters/notesMaster1.xml" Id="R4a79ee20f6514f8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a009d2aae94337" /><Relationship Type="http://schemas.openxmlformats.org/officeDocument/2006/relationships/notesMaster" Target="/ppt/notesMasters/notesMaster1.xml" Id="R4555004ffa2442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7104f9523b24683" /><Relationship Type="http://schemas.openxmlformats.org/officeDocument/2006/relationships/notesMaster" Target="/ppt/notesMasters/notesMaster1.xml" Id="R10749371bae34ad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829177f8fe94ab2" /><Relationship Type="http://schemas.openxmlformats.org/officeDocument/2006/relationships/notesMaster" Target="/ppt/notesMasters/notesMaster1.xml" Id="R4b7757e2d3f2457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6bb972494a04457" /><Relationship Type="http://schemas.openxmlformats.org/officeDocument/2006/relationships/notesMaster" Target="/ppt/notesMasters/notesMaster1.xml" Id="R8d34b0a4434f4f9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fc0016a0d6743be" /><Relationship Type="http://schemas.openxmlformats.org/officeDocument/2006/relationships/notesMaster" Target="/ppt/notesMasters/notesMaster1.xml" Id="Ra278fe2b729744c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fb06e42e8a54bab" /><Relationship Type="http://schemas.openxmlformats.org/officeDocument/2006/relationships/notesMaster" Target="/ppt/notesMasters/notesMaster1.xml" Id="Rcd419c1bc1b642d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a930b3069b54bed" /><Relationship Type="http://schemas.openxmlformats.org/officeDocument/2006/relationships/notesMaster" Target="/ppt/notesMasters/notesMaster1.xml" Id="R85f3980f2f4b480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f04dcd5cf22405f" /><Relationship Type="http://schemas.openxmlformats.org/officeDocument/2006/relationships/notesMaster" Target="/ppt/notesMasters/notesMaster1.xml" Id="R7e5f9d898969476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cb6142aefeb4aed" /><Relationship Type="http://schemas.openxmlformats.org/officeDocument/2006/relationships/notesMaster" Target="/ppt/notesMasters/notesMaster1.xml" Id="R43fc441abd7d4a5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8e1f2ae651e4295" /><Relationship Type="http://schemas.openxmlformats.org/officeDocument/2006/relationships/notesMaster" Target="/ppt/notesMasters/notesMaster1.xml" Id="R403a11dc31f4478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ba5bcbeaae74697" /><Relationship Type="http://schemas.openxmlformats.org/officeDocument/2006/relationships/notesMaster" Target="/ppt/notesMasters/notesMaster1.xml" Id="Rde245a093d6f454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7bf771ace1e4ad7" /><Relationship Type="http://schemas.openxmlformats.org/officeDocument/2006/relationships/notesMaster" Target="/ppt/notesMasters/notesMaster1.xml" Id="Raf5e94bd22ce495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de26c0fe2624ca9" /><Relationship Type="http://schemas.openxmlformats.org/officeDocument/2006/relationships/notesMaster" Target="/ppt/notesMasters/notesMaster1.xml" Id="R6e3edf88485a4ee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894aa9de10e4ae3" /><Relationship Type="http://schemas.openxmlformats.org/officeDocument/2006/relationships/notesMaster" Target="/ppt/notesMasters/notesMaster1.xml" Id="R7b94f3523e774b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时间：00–01分钟，停留1分钟</a:t>
            </a:r>
          </a:p>
          <a:p xmlns:a="http://schemas.openxmlformats.org/drawingml/2006/main">
            <a:r>
              <a:t>课堂环节：开场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0–20 秒：让学生用手指出自己可能会选的书包。20–40 秒：追问，如果两个人带一样的书包，怎样一眼认出自己的？40–60 秒：把实体铭牌藏在手心，宣布今天要给书包做一个专属标志。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此页用情境图提出识别问题。课前可将相同款式的实物书包并排，让学生猜。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三个相同书包的开场情境</a:t>
            </a:r>
          </a:p>
          <a:p xmlns:a="http://schemas.openxmlformats.org/drawingml/2006/main">
            <a:r>
              <a:t>AI生成的课堂情境示意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时间：01–02分钟，停留1分钟</a:t>
            </a:r>
          </a:p>
          <a:p xmlns:a="http://schemas.openxmlformats.org/drawingml/2006/main">
            <a:r>
              <a:t>课堂环节：开场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依次指给学生看几款。引导孩子发现：都是名字铭牌，造型却不同。请大家只选一款最想挂在书包上的，用举手表达选择。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案例用于观察轮廓、布局和连接方式，复杂作品不要求在本课完整复刻。商品展示图可能包含渲染或情境合成。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彩虹云朵姓名挂件（kacaron（Lumi）/ Etsy）</a:t>
            </a:r>
          </a:p>
          <a:p xmlns:a="http://schemas.openxmlformats.org/drawingml/2006/main">
            <a:r>
              <a:t>https://www.etsy.com/listing/1749936417/rainbow-personalized-keychain-keyring</a:t>
            </a:r>
          </a:p>
          <a:p xmlns:a="http://schemas.openxmlformats.org/drawingml/2006/main">
            <a:r>
              <a:t>原素材：https://i.etsystatic.com/30826395/r/il/b35992/6505535447/il_794xN.6505535447_6mmm.jpg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粗体字母姓名挂件（iKids）</a:t>
            </a:r>
          </a:p>
          <a:p xmlns:a="http://schemas.openxmlformats.org/drawingml/2006/main">
            <a:r>
              <a:t>https://www.ikids.co.za/products/custom-3d-printed-name-keychain-bungee-uppercase-font</a:t>
            </a:r>
          </a:p>
          <a:p xmlns:a="http://schemas.openxmlformats.org/drawingml/2006/main">
            <a:r>
              <a:t>原素材：https://www.ikids.co.za/cdn/shop/files/92A72D4C-92A8-4585-997A-E5FB0745C08B.webp?v=1776952715&amp;width=1024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笑脸与姓名双挂件（OkiDokieCreations（Hiro）/ Etsy）</a:t>
            </a:r>
          </a:p>
          <a:p xmlns:a="http://schemas.openxmlformats.org/drawingml/2006/main">
            <a:r>
              <a:t>https://www.etsy.com/listing/1754144758/personalized-3d-printed-keychain-name</a:t>
            </a:r>
          </a:p>
          <a:p xmlns:a="http://schemas.openxmlformats.org/drawingml/2006/main">
            <a:r>
              <a:t>原素材：https://i.etsystatic.com/53847618/r/il/208f71/6203331099/il_1080xN.6203331099_4ac7.jpg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时间：02–03分钟，停留1分钟</a:t>
            </a:r>
          </a:p>
          <a:p xmlns:a="http://schemas.openxmlformats.org/drawingml/2006/main">
            <a:r>
              <a:t>课堂环节：开场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开场最后 60 秒：拿出实体样品，明确今天不是只画一个图，而是设计一件可以打印出来、挂在书包上的东西。宣布完成后会有一个迷你设计展。打印通常安排在课后，今天完成模型和导出。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书包上的 Olivia 姓名挂件（LittleEternal / Etsy）</a:t>
            </a:r>
          </a:p>
          <a:p xmlns:a="http://schemas.openxmlformats.org/drawingml/2006/main">
            <a:r>
              <a:t>https://www.etsy.com/listing/4466242879/custom-name-keychain-3d-printed</a:t>
            </a:r>
          </a:p>
          <a:p xmlns:a="http://schemas.openxmlformats.org/drawingml/2006/main">
            <a:r>
              <a:t>原素材：https://i.etsystatic.com/63568315/r/il/eb2e06/7767775970/il_794xN.7767775970_n0p8.jpg</a:t>
            </a:r>
          </a:p>
          <a:p xmlns:a="http://schemas.openxmlformats.org/drawingml/2006/main">
            <a:r>
              <a:t>材质/类型：3D打印塑料（商家未注明塑料品种）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时间：03–05分钟，停留2分钟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让学生从真实用途出发观察：名字要留空间，挂孔周围要有材料，边角圆润更适合放在书包上。这三个标准会在课程最后再次检查。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让学生从图中找到：清楚的字、孔周围的材料、圆润的边角。不要从颜色数量判断打印难度。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Aidan 双层圆角姓名牌（3DKeychainWorld / Etsy）</a:t>
            </a:r>
          </a:p>
          <a:p xmlns:a="http://schemas.openxmlformats.org/drawingml/2006/main">
            <a:r>
              <a:t>https://www.etsy.com/listing/542057020/aidan-custom-3d-printed-round-corner</a:t>
            </a:r>
          </a:p>
          <a:p xmlns:a="http://schemas.openxmlformats.org/drawingml/2006/main">
            <a:r>
              <a:t>原素材：https://i.etsystatic.com/15013177/r/il/a571f8/1288437716/il_1080xN.1288437716_t4eq.jpg</a:t>
            </a:r>
          </a:p>
          <a:p xmlns:a="http://schemas.openxmlformats.org/drawingml/2006/main">
            <a:r>
              <a:t>材质/类型：3D打印姓名牌商品案例（具体材料当前未复核）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时间：05–07分钟，停留2分钟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观察问题：这些东西都在哪里挂住？有没有一个共同的小孔？请学生先找到孔，再找名字。用用途帮助孩子理解为什么模型必须有贯通孔。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案例用于观察轮廓、布局和连接方式，复杂作品不要求在本课完整复刻。商品展示图可能包含渲染或情境合成。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JULIA 圆角矩形名字牌（Kevinsuisse / MakerWorld）</a:t>
            </a:r>
          </a:p>
          <a:p xmlns:a="http://schemas.openxmlformats.org/drawingml/2006/main">
            <a:r>
              <a:t>https://makerworld.com/en/models/859956-keychain-name-julia</a:t>
            </a:r>
          </a:p>
          <a:p xmlns:a="http://schemas.openxmlformats.org/drawingml/2006/main">
            <a:r>
              <a:t>原素材：https://makerworld.bblmw.com/makerworld/model/US455f4cddf61f50/design/2024-12-08_1fea96a136bcb.jpg?x-oss-process=image%2Fresize%2Cw_1000%2Fformat%2Cwebp</a:t>
            </a:r>
          </a:p>
          <a:p xmlns:a="http://schemas.openxmlformats.org/drawingml/2006/main">
            <a:r>
              <a:t>材质/类型：作者发布的可3D打印姓名牌模型案例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Tink Lola Spooner 矩形姓名牌（Spooners3DDesigns / Etsy）</a:t>
            </a:r>
          </a:p>
          <a:p xmlns:a="http://schemas.openxmlformats.org/drawingml/2006/main">
            <a:r>
              <a:t>https://www.etsy.com/listing/1474095868/custom-3d-printed-rectangle-keyring</a:t>
            </a:r>
          </a:p>
          <a:p xmlns:a="http://schemas.openxmlformats.org/drawingml/2006/main">
            <a:r>
              <a:t>原素材：https://i.etsystatic.com/31682545/r/il/f39171/4934661962/il_1080xN.4934661962_7zy3.jpg</a:t>
            </a:r>
          </a:p>
          <a:p xmlns:a="http://schemas.openxmlformats.org/drawingml/2006/main">
            <a:r>
              <a:t>材质/类型：3D打印 PLA 塑料，金属挂环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David 胶囊形姓名牌（HomeHarmony.ro）</a:t>
            </a:r>
          </a:p>
          <a:p xmlns:a="http://schemas.openxmlformats.org/drawingml/2006/main">
            <a:r>
              <a:t>https://homeharmony.ro/products/breloc-personalizat-cu-nume-in-capsula-3d</a:t>
            </a:r>
          </a:p>
          <a:p xmlns:a="http://schemas.openxmlformats.org/drawingml/2006/main">
            <a:r>
              <a:t>原素材：https://homeharmony.ro/cdn/shop/files/20240911_160509.jpg?v=1727449183&amp;width=1920</a:t>
            </a:r>
          </a:p>
          <a:p xmlns:a="http://schemas.openxmlformats.org/drawingml/2006/main">
            <a:r>
              <a:t>材质/类型：3D打印（商家未注明具体材料）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十种配色的椭圆姓名牌（PrintProCraft / Etsy）</a:t>
            </a:r>
          </a:p>
          <a:p xmlns:a="http://schemas.openxmlformats.org/drawingml/2006/main">
            <a:r>
              <a:t>https://www.etsy.com/listing/1474341954/custom-name-keychain-3d-printed-backpack</a:t>
            </a:r>
          </a:p>
          <a:p xmlns:a="http://schemas.openxmlformats.org/drawingml/2006/main">
            <a:r>
              <a:t>原素材：https://i.etsystatic.com/43851751/r/il/ec4f64/4983154721/il_794xN.4983154721_t4bn.jpg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时间：07–09分钟，停留2分钟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观察问题：哪个名字最容易读？长名字怎样放得下？多色效果只是灵感，若老师使用单色打印，也可通过凸起文字和轮廓表达层次。不要把所有案例都当成本课必须完成的结构。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案例用于观察轮廓、布局和连接方式，复杂作品不要求在本课完整复刻。商品展示图可能包含渲染或情境合成。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恐龙轮廓姓名挂件（JJJ Design）</a:t>
            </a:r>
          </a:p>
          <a:p xmlns:a="http://schemas.openxmlformats.org/drawingml/2006/main">
            <a:r>
              <a:t>https://www.jjjdesigninc.com/products/personalized-first-communion-name-keychain-copy</a:t>
            </a:r>
          </a:p>
          <a:p xmlns:a="http://schemas.openxmlformats.org/drawingml/2006/main">
            <a:r>
              <a:t>原素材：https://www.jjjdesigninc.com/cdn/shop/files/20250521_121437.png?v=1747858264&amp;width=1445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猫头和爱心姓名挂件（WowLondon / Etsy）</a:t>
            </a:r>
          </a:p>
          <a:p xmlns:a="http://schemas.openxmlformats.org/drawingml/2006/main">
            <a:r>
              <a:t>https://www.etsy.com/listing/707346913/personalised-3d-printed-cat-head</a:t>
            </a:r>
          </a:p>
          <a:p xmlns:a="http://schemas.openxmlformats.org/drawingml/2006/main">
            <a:r>
              <a:t>原素材：https://i.etsystatic.com/10574163/r/il/0cca83/1929448255/il_570xN.1929448255_d7bp.jpg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动物与中英文名字（阿鼠叔设计 / iOPEN Mall）</a:t>
            </a:r>
          </a:p>
          <a:p xmlns:a="http://schemas.openxmlformats.org/drawingml/2006/main">
            <a:r>
              <a:t>https://mall.iopenmall.tw/045812/index.php?action=product_detail&amp;prod_no=P4581208856931</a:t>
            </a:r>
          </a:p>
          <a:p xmlns:a="http://schemas.openxmlformats.org/drawingml/2006/main">
            <a:r>
              <a:t>原素材：https://mall.iopenmall.tw/website/uploads_product/website_45812/P4581208856931_1_93091250.jpeg?hash=43666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爪印姓名挂件（Etsy 商品页（店名当前未能复核））</a:t>
            </a:r>
          </a:p>
          <a:p xmlns:a="http://schemas.openxmlformats.org/drawingml/2006/main">
            <a:r>
              <a:t>https://www.etsy.com/listing/1690972489/pet-tag-name-keychains-3d-printed</a:t>
            </a:r>
          </a:p>
          <a:p xmlns:a="http://schemas.openxmlformats.org/drawingml/2006/main">
            <a:r>
              <a:t>原素材：https://i.etsystatic.com/50169146/r/il/64214a/6149769350/il_1080xN.6149769350_fmgb.jpg</a:t>
            </a:r>
          </a:p>
          <a:p xmlns:a="http://schemas.openxmlformats.org/drawingml/2006/main">
            <a:r>
              <a:t>材质/类型：姓名与爪印商品案例（具体材料当前未复核）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时间：09–11分钟，停留2分钟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让学生指出：哪两个形状能变成眼睛？哪个形状像嘴巴？强调今天可以用几何图形拼出表情，无须复杂建模。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案例用于观察轮廓、布局和连接方式，复杂作品不要求在本课完整复刻。商品展示图可能包含渲染或情境合成。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兔子表情姓名挂件（3D.craft Miya / Creema）</a:t>
            </a:r>
          </a:p>
          <a:p xmlns:a="http://schemas.openxmlformats.org/drawingml/2006/main">
            <a:r>
              <a:t>https://www.creema.jp/item/16711596/detail</a:t>
            </a:r>
          </a:p>
          <a:p xmlns:a="http://schemas.openxmlformats.org/drawingml/2006/main">
            <a:r>
              <a:t>原素材：https://c.p02.c4a.im/images/item/16711596/a187f1eb63c5daac28d4f93ca17f2a72a0a2d9b830775938a44e6cdcbb447b34?d=583x585</a:t>
            </a:r>
          </a:p>
          <a:p xmlns:a="http://schemas.openxmlformats.org/drawingml/2006/main">
            <a:r>
              <a:t>材质/类型：3D打印（商家未注明具体材料）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星眼闪电眼笑脸名字牌（Round the Twist）</a:t>
            </a:r>
          </a:p>
          <a:p xmlns:a="http://schemas.openxmlformats.org/drawingml/2006/main">
            <a:r>
              <a:t>https://www.round-the-twist.co.uk/products/book-bag-tags</a:t>
            </a:r>
          </a:p>
          <a:p xmlns:a="http://schemas.openxmlformats.org/drawingml/2006/main">
            <a:r>
              <a:t>原素材：https://www.round-the-twist.co.uk/cdn/shop/products/4.jpg?v=1667414930</a:t>
            </a:r>
          </a:p>
          <a:p xmlns:a="http://schemas.openxmlformats.org/drawingml/2006/main">
            <a:r>
              <a:t>材质/类型：木制底板与亚克力装饰（网站原始检索资料；当前未能复核）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EMMA JULIANA 花朵姓名牌（LovelyLayerGifts / Etsy）</a:t>
            </a:r>
          </a:p>
          <a:p xmlns:a="http://schemas.openxmlformats.org/drawingml/2006/main">
            <a:r>
              <a:t>https://www.etsy.com/listing/1484220869/3d-printed-personalized-flower-keychain</a:t>
            </a:r>
          </a:p>
          <a:p xmlns:a="http://schemas.openxmlformats.org/drawingml/2006/main">
            <a:r>
              <a:t>原素材：https://i.etsystatic.com/39348631/r/il/26e97a/4964177683/il_1080xN.4964177683_ne51.jpg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云朵皇冠爱心星星名字牌（WeBrightNames / Etsy）</a:t>
            </a:r>
          </a:p>
          <a:p xmlns:a="http://schemas.openxmlformats.org/drawingml/2006/main">
            <a:r>
              <a:t>https://www.etsy.com/listing/4312020961/personalized-3d-printed-name-keychain</a:t>
            </a:r>
          </a:p>
          <a:p xmlns:a="http://schemas.openxmlformats.org/drawingml/2006/main">
            <a:r>
              <a:t>原素材：https://i.etsystatic.com/54745970/r/il/ff7997/6943718173/il_1080xN.6943718173_h2sm.jpg</a:t>
            </a:r>
          </a:p>
          <a:p xmlns:a="http://schemas.openxmlformats.org/drawingml/2006/main">
            <a:r>
              <a:t>材质/类型：3D打印 PLA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时间：11–13分钟，停留2分钟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提问：不用写一句话，别人怎么猜出你的爱好？请大家记住一个自己想用的符号，稍后可以用简单形状或素材库中的形状制作。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案例用于观察轮廓、布局和连接方式，复杂作品不要求在本课完整复刻。商品展示图可能包含渲染或情境合成。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火箭造型姓名挂件（PatchesAndCrafts / Etsy）</a:t>
            </a:r>
          </a:p>
          <a:p xmlns:a="http://schemas.openxmlformats.org/drawingml/2006/main">
            <a:r>
              <a:t>https://www.etsy.com/listing/1742519762/bulk-10pcs-space-rocket-ship-shuttle</a:t>
            </a:r>
          </a:p>
          <a:p xmlns:a="http://schemas.openxmlformats.org/drawingml/2006/main">
            <a:r>
              <a:t>原素材：https://i.etsystatic.com/8243488/r/il/1411df/6101832388/il_1140xN.6101832388_so4g.jpg</a:t>
            </a:r>
          </a:p>
          <a:p xmlns:a="http://schemas.openxmlformats.org/drawingml/2006/main">
            <a:r>
              <a:t>材质/类型：3D打印塑料（商家未注明塑料品种）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Scotty 火箭书包挂件（The Bespoke Workshop）</a:t>
            </a:r>
          </a:p>
          <a:p xmlns:a="http://schemas.openxmlformats.org/drawingml/2006/main">
            <a:r>
              <a:t>https://thebespokeworkshop.co.uk/products/personalised-wooden-kids-school-bag-keyring-rocket-design</a:t>
            </a:r>
          </a:p>
          <a:p xmlns:a="http://schemas.openxmlformats.org/drawingml/2006/main">
            <a:r>
              <a:t>原素材：https://thebespokeworkshop.co.uk/cdn/shop/files/9BBBD9FB-0692-41CE-9E12-613106BC67AA.jpg?v=1693340206&amp;width=1946</a:t>
            </a:r>
          </a:p>
          <a:p xmlns:a="http://schemas.openxmlformats.org/drawingml/2006/main">
            <a:r>
              <a:t>材质/类型：橡木贴面木板 / UV印刷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圆形太空名字牌（The Bespoke Workshop）</a:t>
            </a:r>
          </a:p>
          <a:p xmlns:a="http://schemas.openxmlformats.org/drawingml/2006/main">
            <a:r>
              <a:t>https://thebespokeworkshop.co.uk/products/childrens-personalised-bag-tag-space-design</a:t>
            </a:r>
          </a:p>
          <a:p xmlns:a="http://schemas.openxmlformats.org/drawingml/2006/main">
            <a:r>
              <a:t>原素材：https://thebespokeworkshop.co.uk/cdn/shop/files/image_70299265-5d88-471e-a459-fce5ad110fb3.jpg?v=1691061873&amp;width=1946</a:t>
            </a:r>
          </a:p>
          <a:p xmlns:a="http://schemas.openxmlformats.org/drawingml/2006/main">
            <a:r>
              <a:t>材质/类型：3毫米白色亚克力 / UV印刷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游戏手柄名字挂件（WowLondonUK）</a:t>
            </a:r>
          </a:p>
          <a:p xmlns:a="http://schemas.openxmlformats.org/drawingml/2006/main">
            <a:r>
              <a:t>https://wowlondonuk.uk/products/game-controller-keychain-keyring-video-gamer-3d-printed-personalised-personalized-party-bag-fillers-name-tags-under-5-pound</a:t>
            </a:r>
          </a:p>
          <a:p xmlns:a="http://schemas.openxmlformats.org/drawingml/2006/main">
            <a:r>
              <a:t>原素材：https://wowlondonuk.uk/cdn/shop/products/il_fullxfull.2801546922_lvi8.jpg?v=1700326728&amp;width=1946</a:t>
            </a:r>
          </a:p>
          <a:p xmlns:a="http://schemas.openxmlformats.org/drawingml/2006/main">
            <a:r>
              <a:t>材质/类型：3D打印（商家未注明具体材料）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篮球足球棒球名字挂件（HyperLab3D）</a:t>
            </a:r>
          </a:p>
          <a:p xmlns:a="http://schemas.openxmlformats.org/drawingml/2006/main">
            <a:r>
              <a:t>https://hyperlab.la/products/custom-bag-tag</a:t>
            </a:r>
          </a:p>
          <a:p xmlns:a="http://schemas.openxmlformats.org/drawingml/2006/main">
            <a:r>
              <a:t>原素材：https://hyperlab.la/cdn/shop/files/Personalized_Baseball_Keychain.jpg?v=1761712988</a:t>
            </a:r>
          </a:p>
          <a:p xmlns:a="http://schemas.openxmlformats.org/drawingml/2006/main">
            <a:r>
              <a:t>材质/类型：PLA塑料（商家说明）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七种运动名字牌（Honey Craft Studios）</a:t>
            </a:r>
          </a:p>
          <a:p xmlns:a="http://schemas.openxmlformats.org/drawingml/2006/main">
            <a:r>
              <a:t>https://honeycraftstudios.com/products/personalized-sports-name-tag-keychain-custom-bag-tag-for-kids-teams-and-athletes</a:t>
            </a:r>
          </a:p>
          <a:p xmlns:a="http://schemas.openxmlformats.org/drawingml/2006/main">
            <a:r>
              <a:t>原素材：https://honeycraftstudios.com/cdn/shop/files/sports_tags_all.jpg?v=1771516968&amp;width=1946</a:t>
            </a:r>
          </a:p>
          <a:p xmlns:a="http://schemas.openxmlformats.org/drawingml/2006/main">
            <a:r>
              <a:t>材质/类型：双层亚克力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时间：13–15分钟，停留2分钟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用一张简单样品完成拆解，避免同时介绍多个复杂结构。让学生回答哪一块先做，哪一块最后做，得到由大到小的建模顺序。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放映时GIF循环展示五个阶段；静态预览可能只显示第一帧。暂停口头提问：哪个先做？孔是不是一个要保留的零件？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底座、圆角、孔、名字、表情五阶段动画</a:t>
            </a:r>
          </a:p>
          <a:p xmlns:a="http://schemas.openxmlformats.org/drawingml/2006/main">
            <a:r>
              <a:t>AI生成的教学示意图组成的循环动画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时间：15–19分钟，停留4分钟</a:t>
            </a:r>
          </a:p>
          <a:p xmlns:a="http://schemas.openxmlformats.org/drawingml/2006/main">
            <a:r>
              <a:t>课堂环节：发现与灵感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第一分钟老师示范画框、孔、名字和符号；之后学生用纸笔画自己的构想。可以用昵称或拼音。提醒长名字先留足位置，不需把草图画得漂亮。</a:t>
            </a:r>
          </a:p>
          <a:p xmlns:a="http://schemas.openxmlformats.org/drawingml/2006/main">
            <a:r>
              <a:t>练习：3 分钟草图试练</a:t>
            </a:r>
          </a:p>
          <a:p xmlns:a="http://schemas.openxmlformats.org/drawingml/2006/main">
            <a:r>
              <a:t>检查点：草图能指出挂孔、名字和一种装饰。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图为布局参考。学生自己在纸上画轮廓，孔位用圆圈，名字写在中间。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时间：19–21分钟，停留2分钟</a:t>
            </a:r>
          </a:p>
          <a:p xmlns:a="http://schemas.openxmlformats.org/drawingml/2006/main">
            <a:r>
              <a:t>课堂环节：底座与圆角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课前确保学生已登录并打开新设计。此页只认三个位置，不讲所有按钮。让学生将作品命名为班级约定的文件名。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官方空白工作台参考图仅裁去上下空白边。教师现场投屏当前界面，指出Basic Shapes（基本形状）、工作平面和视角方块。图中形状排序可能与学生账户不同。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Workspace Overview – 3D Workspace</a:t>
            </a:r>
          </a:p>
          <a:p xmlns:a="http://schemas.openxmlformats.org/drawingml/2006/main">
            <a:r>
              <a:t>https://www.tinkercad.com/help-center/3d-modeling-3d-design-workspace-overview</a:t>
            </a:r>
          </a:p>
          <a:p xmlns:a="http://schemas.openxmlformats.org/drawingml/2006/main">
            <a:r>
              <a:t>原素材：https://images.ctfassets.net/jl5ii4oqrdmc/4iLBIc1UwdTlgp5jiWE62z/fa75292c580a6c8b2551b769bed1d418/2-1-Workspace_Overview___3D_Workspace.jpg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时间：21–24分钟，停留3分钟</a:t>
            </a:r>
          </a:p>
          <a:p xmlns:a="http://schemas.openxmlformats.org/drawingml/2006/main">
            <a:r>
              <a:t>课堂环节：底座与圆角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演示后学生立即练习。要求大家旋转一次、缩放一次、回到一个能看清底座的视角。学生迷路时先用视角工具回到整体，不急着拖模型。</a:t>
            </a:r>
          </a:p>
          <a:p xmlns:a="http://schemas.openxmlformats.org/drawingml/2006/main">
            <a:r>
              <a:t>练习：2 分钟视角试练</a:t>
            </a:r>
          </a:p>
          <a:p xmlns:a="http://schemas.openxmlformats.org/drawingml/2006/main">
            <a:r>
              <a:t>检查点：能从正面和侧面看见同一个模型。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以Windows鼠标示范。触控板设备课前用同型号实测；优先让学生用视角方块找回顶部，小房子回到默认视角，Fit看全模型。不要把转视角误操作成转模型。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viewTools</a:t>
            </a:r>
          </a:p>
          <a:p xmlns:a="http://schemas.openxmlformats.org/drawingml/2006/main">
            <a:r>
              <a:t>https://www.tinkercad.com/help-center/view-tools</a:t>
            </a:r>
          </a:p>
          <a:p xmlns:a="http://schemas.openxmlformats.org/drawingml/2006/main">
            <a:r>
              <a:t>原素材：https://images.ctfassets.net/jl5ii4oqrdmc/3xQQfPwlWHDn0PYEGaGHnh/0ba6033313fd6869cbe2e8747489d737/viewTools.jpg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时间：24–27分钟，停留3分钟</a:t>
            </a:r>
          </a:p>
          <a:p xmlns:a="http://schemas.openxmlformats.org/drawingml/2006/main">
            <a:r>
              <a:t>课堂环节：底座与圆角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拖入基础方块。演示选择尺寸控制点并输入准确数字，强调三个数字分别控制长、宽、厚；不要依靠目测拖拽。3 mm 是厚度，不是铭牌的宽。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先在Box参数设Length=60、Width=28、Height=3，再调Radius。也可选白色缩放点、点尺寸数字输入。图中数字是官方示例，不是本课目标。厚度3mm属于课程建议。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parameters in inspector box</a:t>
            </a:r>
          </a:p>
          <a:p xmlns:a="http://schemas.openxmlformats.org/drawingml/2006/main">
            <a:r>
              <a:t>https://www.tinkercad.com/blog/meet-the-shapes-panel</a:t>
            </a:r>
          </a:p>
          <a:p xmlns:a="http://schemas.openxmlformats.org/drawingml/2006/main">
            <a:r>
              <a:t>原素材：https://images.ctfassets.net/jl5ii4oqrdmc/71nj2ChY5lOM9RpEP5GzQx/1e4be14dd328eb7fda2540b277a58853/Screen_Shot_2022-08-29_at_6.55.17_PM.png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时间：27–33分钟，停留6分钟</a:t>
            </a:r>
          </a:p>
          <a:p xmlns:a="http://schemas.openxmlformats.org/drawingml/2006/main">
            <a:r>
              <a:t>课堂环节：底座与圆角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 4 分钟学生独立完成，老师巡视尺寸。后 2 分钟同桌检查：长度 60、宽度 28、厚度 3。完成快的学生只改变屏幕颜色或尝试视角，先不急着添加装饰。</a:t>
            </a:r>
          </a:p>
          <a:p xmlns:a="http://schemas.openxmlformats.org/drawingml/2006/main">
            <a:r>
              <a:t>练习：6 分钟底座试练</a:t>
            </a:r>
          </a:p>
          <a:p xmlns:a="http://schemas.openxmlformats.org/drawingml/2006/main">
            <a:r>
              <a:t>检查点：得到一个 60 × 28 × 3 mm 的平底模型。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时间：33–35分钟，停留2分钟</a:t>
            </a:r>
          </a:p>
          <a:p xmlns:a="http://schemas.openxmlformats.org/drawingml/2006/main">
            <a:r>
              <a:t>课堂环节：底座与圆角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先摸/观察老师实物的角，再演示当前 Tinkercad 方块可用的圆角参数。具体数值由技术核实结果确定；不要暗示任何模型都具有自动倒角按钮。圆角完成后重新确认外尺寸。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官方参数说明：Box支持Radius，Cylinder支持Bevel，Text也可有Bevel。不是对任意模型边缘的一键倒角。先理解两种表面，再现场改Box Radius。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using the inspector-bevel vs radius</a:t>
            </a:r>
          </a:p>
          <a:p xmlns:a="http://schemas.openxmlformats.org/drawingml/2006/main">
            <a:r>
              <a:t>https://www.tinkercad.com/help-center/manipulation-sliders</a:t>
            </a:r>
          </a:p>
          <a:p xmlns:a="http://schemas.openxmlformats.org/drawingml/2006/main">
            <a:r>
              <a:t>原素材：https://images.ctfassets.net/jl5ii4oqrdmc/36LiL2lfZUj2IkQvVV6yuV/18061a385194a0e8b79965a2fd0cc1be/2-1-using_the_inspector-bevel_vs_radius.jpg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时间：35–38分钟，停留3分钟</a:t>
            </a:r>
          </a:p>
          <a:p xmlns:a="http://schemas.openxmlformats.org/drawingml/2006/main">
            <a:r>
              <a:t>课堂环节：底座与圆角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学生调节圆角。用一个较小、容易打印的圆角方案即可。若操作困难，先使用老师提供的基础底座模板，保证后续学习时间。</a:t>
            </a:r>
          </a:p>
          <a:p xmlns:a="http://schemas.openxmlformats.org/drawingml/2006/main">
            <a:r>
              <a:t>练习：3 分钟圆角试练</a:t>
            </a:r>
          </a:p>
          <a:p xmlns:a="http://schemas.openxmlformats.org/drawingml/2006/main">
            <a:r>
              <a:t>检查点：底座仍为 60 × 28 × 3 mm，四角圆润。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Radius值1、Steps10为课程示例，不是官方推荐的打印标准。Radius是在形状参数里设定，缩放后弧线会随形状比例变化。若出界/太圆，用0.8，重新确认总尺寸。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时间：38–41分钟，停留3分钟</a:t>
            </a:r>
          </a:p>
          <a:p xmlns:a="http://schemas.openxmlformats.org/drawingml/2006/main">
            <a:r>
              <a:t>课堂环节：开出挂孔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拖入圆柱并设直径 5 mm，调整高度使孔柱穿过 3 mm 底座的上下表面，再切换为孔。解释孔形状并不是最终要打印的圆柱，而是用来移除材料。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教学建议：圆柱5×5×6mm，底部Z=-1mm，顶部Z=5mm，完全穿过底座的Z=0至3。孔是减掉材料的工具。可将Snap Grid切为0.1mm，后续便于设2.8mm文字高度。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几何操作示意</a:t>
            </a:r>
          </a:p>
          <a:p xmlns:a="http://schemas.openxmlformats.org/drawingml/2006/main">
            <a:r>
              <a:t>AI生成的教学结构示意图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时间：41–44分钟，停留3分钟</a:t>
            </a:r>
          </a:p>
          <a:p xmlns:a="http://schemas.openxmlformats.org/drawingml/2006/main">
            <a:r>
              <a:t>课堂环节：开出挂孔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孔中心建议在底座左侧的横向中线上，距离左边缘 5 mm；28 mm 宽的底座中线为 14 mm。用老师已验证的方法定位。孔边缘到左边缘约 2.5 mm，不要把 5 mm 错当成孔边缘距离。选择底座与孔柱并组合。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按俯视图定位。以底板左下外角为Ruler参考原点，底板最小X/Y=0，圆柱最小X=2.5、最小Y=11.5，中心即X=5、Y=14。此为老师定位方法，若Ruler显示中点需先切回端点测量。孔位选左边中线，不能放圆角角落。孔边到外边2.5mm是本课建议，课前按扣环与材料试印。更大孔或脆材料时增加边距。官方图中示例孔尺寸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FW80NIMIVO3747Q.png</a:t>
            </a:r>
          </a:p>
          <a:p xmlns:a="http://schemas.openxmlformats.org/drawingml/2006/main">
            <a:r>
              <a:t>https://www.tinkercad.com/blog/making-a-name-keychain-in-tinkercad</a:t>
            </a:r>
          </a:p>
          <a:p xmlns:a="http://schemas.openxmlformats.org/drawingml/2006/main">
            <a:r>
              <a:t>原素材：https://images.ctfassets.net/jl5ii4oqrdmc/1IPFkbavQZB0a5sJqDeQHt/ff3675fb71adc87daf0ccda9863b83d5/FW80NIMIVO3747Q.png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时间：44–48分钟，停留4分钟</a:t>
            </a:r>
          </a:p>
          <a:p xmlns:a="http://schemas.openxmlformats.org/drawingml/2006/main">
            <a:r>
              <a:t>课堂环节：开出挂孔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学生完成开孔后转到顶部和底部检查贯通。老师重点看两类问题：忘记设置孔、孔柱没有贯穿。过度靠边的孔可以撤销或取消组合后重新定位。</a:t>
            </a:r>
          </a:p>
          <a:p xmlns:a="http://schemas.openxmlformats.org/drawingml/2006/main">
            <a:r>
              <a:t>练习：4 分钟挂孔试练</a:t>
            </a:r>
          </a:p>
          <a:p xmlns:a="http://schemas.openxmlformats.org/drawingml/2006/main">
            <a:r>
              <a:t>检查点：挂孔贯通，周围留有一圈材料。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若有Bundle Group和Union Group两个按钮，选Union Group（Ctrl+G）。两件都选中后合并，检查能看穿。Bundle仅整理形状，课堂不把它当作切洞。导出当前也可能自动处理Hole，但本课先在编辑器中确认孔。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F9LQWERIVO37485.png</a:t>
            </a:r>
          </a:p>
          <a:p xmlns:a="http://schemas.openxmlformats.org/drawingml/2006/main">
            <a:r>
              <a:t>https://www.tinkercad.com/blog/making-a-name-keychain-in-tinkercad</a:t>
            </a:r>
          </a:p>
          <a:p xmlns:a="http://schemas.openxmlformats.org/drawingml/2006/main">
            <a:r>
              <a:t>原素材：https://images.ctfassets.net/jl5ii4oqrdmc/2XhIASZdT8ZkNMBZ1gHSrn/d507840127ee2463a48c8380291bc657/F9LQWERIVO37485.png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时间：48–53分钟，停留5分钟</a:t>
            </a:r>
          </a:p>
          <a:p xmlns:a="http://schemas.openxmlformats.org/drawingml/2006/main">
            <a:r>
              <a:t>课堂环节：休息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保存/确认作品已自动保存后休息。学生离开屏幕看远处、伸展。老师利用此段检查仍卡在底座/孔步骤的学生，必要时提供已完成的基础底座。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这是固定的休息提示页，不是倒计时器。教师使用课堂计时器计5分钟。确认自动保存。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几何操作示意</a:t>
            </a:r>
          </a:p>
          <a:p xmlns:a="http://schemas.openxmlformats.org/drawingml/2006/main">
            <a:r>
              <a:t>AI生成的教学结构示意图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时间：53–56分钟，停留3分钟</a:t>
            </a:r>
          </a:p>
          <a:p xmlns:a="http://schemas.openxmlformats.org/drawingml/2006/main">
            <a:r>
              <a:t>课堂环节：加入名字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演示拖入文字并更改内容，然后调节文字长宽，让名字放在底座内。采用课前测试成功的字符和字体。若当前环境中文支持不稳定，统一先用拼音或英文昵称完成，中文由老师后续处理。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按当前学生账户课前测试字符。官方Multilanguage字体不保证每个中文字符。中文备用：教师把姓名转轮廓SVG后导入并测试，不把临时字库处理交给学生。Text Height目标1.5mm，名字宽度建议不超过40mm，高8至12mm（可按名字调整），留挂孔与装饰位置。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basic shapes text</a:t>
            </a:r>
          </a:p>
          <a:p xmlns:a="http://schemas.openxmlformats.org/drawingml/2006/main">
            <a:r>
              <a:t>https://www.tinkercad.com/blog/meet-the-shapes-panel</a:t>
            </a:r>
          </a:p>
          <a:p xmlns:a="http://schemas.openxmlformats.org/drawingml/2006/main">
            <a:r>
              <a:t>原素材：https://images.ctfassets.net/jl5ii4oqrdmc/6FTKVvL4bawRLy6DnIMF6O/45cab3b85f172f6b94fcf78fce8fcb46/Screen_Shot_2022-08-29_at_7.04.32_PM.png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时间：56–58分钟，停留2分钟</a:t>
            </a:r>
          </a:p>
          <a:p xmlns:a="http://schemas.openxmlformats.org/drawingml/2006/main">
            <a:r>
              <a:t>课堂环节：加入名字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文字形状本身高 1.5 mm，文字底部放到 Z=2.8 mm，与底座重叠 0.2 mm。面向学生说成“稍微压进底座”。提醒屏幕上看着接近不等于已经连接；从侧面检查比只看俯视图可靠。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底座Z=0到3mm，文字Z=2.8到4.3mm，重叠0.2mm，实际凸出1.3mm。数字为课程建议。Ruler读数相对当前工作平面；只有恢复原始蓝色平面后底部高度才填2.8mm。在铭牌顶面工作平面上贴面后应下沉0.2mm。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时间：58–66分钟，停留8分钟</a:t>
            </a:r>
          </a:p>
          <a:p xmlns:a="http://schemas.openxmlformats.org/drawingml/2006/main">
            <a:r>
              <a:t>课堂环节：加入名字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 5 分钟学生完成文字，后 3 分钟同桌检查名字是否能读、是否出界、是否挡孔、是否接触底座。长名字先缩短为昵称或调整文字宽度，不要让文字无限变细。</a:t>
            </a:r>
          </a:p>
          <a:p xmlns:a="http://schemas.openxmlformats.org/drawingml/2006/main">
            <a:r>
              <a:t>练习：8 分钟名字试练</a:t>
            </a:r>
          </a:p>
          <a:p xmlns:a="http://schemas.openxmlformats.org/drawingml/2006/main">
            <a:r>
              <a:t>检查点：从正面能读清名字，从侧面能看见文字和底座重叠。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官方GIF示范在面上建立工作平面，并非本课铭牌模型。先W点底座上表面，拖入文字或选中文字D贴面，然后轻微下沉0.2mm。教师演示抬升黑锥下的数字或Ruler底部高度；将Snap Grid设0.1mm。完成后W点原蓝色网格恢复，若底板圆角顶面不好选，教师可使用平面模板。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move a workplane gif</a:t>
            </a:r>
          </a:p>
          <a:p xmlns:a="http://schemas.openxmlformats.org/drawingml/2006/main">
            <a:r>
              <a:t>https://www.tinkercad.com/blog/tinkertip-add-a-workplane</a:t>
            </a:r>
          </a:p>
          <a:p xmlns:a="http://schemas.openxmlformats.org/drawingml/2006/main">
            <a:r>
              <a:t>原素材：https://images.ctfassets.net/jl5ii4oqrdmc/3ts3FqQfRxmJlqA4sbggIe/d1da1df3adaef425a4655053f3e08569/ezgif.com-video-to-gif__2_.gif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时间：66–68分钟，停留2分钟</a:t>
            </a:r>
          </a:p>
          <a:p xmlns:a="http://schemas.openxmlformats.org/drawingml/2006/main">
            <a:r>
              <a:t>课堂环节：拼出表情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同样的几何形状，换位置就能改变表情。演示两只眼睛可通过复制得到。优先用圆柱、半球等课前核实的基础形状，不依赖复杂下载素材。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中弧线嘴是拓展，初学者优先用3×1.5×1.5mm扁方块作嘴，或一个扁椭圆作嘴。眼睛用直径3mm扁圆柱，复制成两只。脸部圆片若使用，需与底板连接；眼嘴也要与圆片相接。此页只有部件图，不把散放的零件导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时间：68–70分钟，停留2分钟</a:t>
            </a:r>
          </a:p>
          <a:p xmlns:a="http://schemas.openxmlformats.org/drawingml/2006/main">
            <a:r>
              <a:t>课堂环节：拼出表情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只演示本次表情真正需要的动作，不扩展全部快捷键。复制后先移开才能看见第二个。装饰采用适合模型的低浮雕高度，并像文字一样稍微压进底座。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官方示例用椅子说明Duplicate，本课现场复制眼睛。可以只演示Ctrl+D，学生不必记全套快捷键。细眉毛等宽度至少1.5mm建议，贴到脸片上至少稍微重叠。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复制按钮与模型</a:t>
            </a:r>
          </a:p>
          <a:p xmlns:a="http://schemas.openxmlformats.org/drawingml/2006/main">
            <a:r>
              <a:t>https://assets.ctfassets.net/jl5ii4oqrdmc/1s6iTeWpgG7xrvq8r9ccsF/6785ef607375fa831d545647ceca741e/332c94f0.pdf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时间：70–76分钟，停留6分钟</a:t>
            </a:r>
          </a:p>
          <a:p xmlns:a="http://schemas.openxmlformats.org/drawingml/2006/main">
            <a:r>
              <a:t>课堂环节：拼出表情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学生选择一款或者自创。需要帮助的学生只做两只眼睛和一个嘴；进阶学生增加眉毛或脸颊。请学生从侧面看所有装饰是否接触底座。</a:t>
            </a:r>
          </a:p>
          <a:p xmlns:a="http://schemas.openxmlformats.org/drawingml/2006/main">
            <a:r>
              <a:t>练习：6 分钟表情试练</a:t>
            </a:r>
          </a:p>
          <a:p xmlns:a="http://schemas.openxmlformats.org/drawingml/2006/main">
            <a:r>
              <a:t>检查点：至少一个由基础形状组成的表情或简单图案，且连接底座。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惊讶嘴可用基础Tube圆环（有则使用），或普通圆柱与更小孔圆柱合并成环。简化路线用实心扁椭圆即可。脸片厚1.5mm，眼嘴底部进入脸片0.2mm；先做好表情组，再让脸片与底板重叠0.2mm。整组转为低浮雕，保留名字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几何操作示意</a:t>
            </a:r>
          </a:p>
          <a:p xmlns:a="http://schemas.openxmlformats.org/drawingml/2006/main">
            <a:r>
              <a:t>AI生成的教学结构示意图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几何操作示意</a:t>
            </a:r>
          </a:p>
          <a:p xmlns:a="http://schemas.openxmlformats.org/drawingml/2006/main">
            <a:r>
              <a:t>AI生成的教学结构示意图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几何操作示意</a:t>
            </a:r>
          </a:p>
          <a:p xmlns:a="http://schemas.openxmlformats.org/drawingml/2006/main">
            <a:r>
              <a:t>AI生成的教学结构示意图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时间：76–78分钟，停留2分钟</a:t>
            </a:r>
          </a:p>
          <a:p xmlns:a="http://schemas.openxmlformats.org/drawingml/2006/main">
            <a:r>
              <a:t>课堂环节：素材与装饰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只示范当前班级账户中能够访问的一条素材路径。说明素材也需要调整大小、方向和厚度。选择能够压扁、底部容易与底座连接的简单形状。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官方Shapes Panel含Basic Shapes、Creatures &amp; Characters、Design Starters、Fun &amp; Games、Shape Generators等。课前用学生账户找一条当前能访问的路径。推荐简单平面星/心/眼睛，复杂角色不用作为必做。演示截图中的资源不保证账号界面排序相同。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creatures and characters</a:t>
            </a:r>
          </a:p>
          <a:p xmlns:a="http://schemas.openxmlformats.org/drawingml/2006/main">
            <a:r>
              <a:t>https://www.tinkercad.com/blog/meet-the-shapes-panel</a:t>
            </a:r>
          </a:p>
          <a:p xmlns:a="http://schemas.openxmlformats.org/drawingml/2006/main">
            <a:r>
              <a:t>原素材：https://images.ctfassets.net/jl5ii4oqrdmc/6iSBeV7m8jgeiHQup0HCHT/bf67b30a313fe1e291b3049b4597a673/creatures_and_characters_copy.jpg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时间：78–80分钟，停留2分钟</a:t>
            </a:r>
          </a:p>
          <a:p xmlns:a="http://schemas.openxmlformats.org/drawingml/2006/main">
            <a:r>
              <a:t>课堂环节：素材与装饰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一个素材足够，避免装满整个牌子。演示从侧面确认高度；复杂模型若无法做出清晰接触面，换成基础几何图案。素材库资源是可选加分，不应卡住基础作品。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D落到当前工作平面，不是自动找到最近模型。先W点底座顶面，再D、下沉0.2mm，完成后恢复原蓝色平面。官方GIF演示的是基础模型，学生用自己的装饰。若薄立体模型不能获得足够接触面积，就换一个平面图案。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drop.gif</a:t>
            </a:r>
          </a:p>
          <a:p xmlns:a="http://schemas.openxmlformats.org/drawingml/2006/main">
            <a:r>
              <a:t>https://www.tinkercad.com/blog/tinkertip-d-is-for-drop</a:t>
            </a:r>
          </a:p>
          <a:p xmlns:a="http://schemas.openxmlformats.org/drawingml/2006/main">
            <a:r>
              <a:t>原素材：https://images.ctfassets.net/jl5ii4oqrdmc/3KqjOwvR8KD5NEZami11tx/a3ad21c9d2c7322d4584fa374e7e72e6/drop.gif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时间：80–84分钟，停留4分钟</a:t>
            </a:r>
          </a:p>
          <a:p xmlns:a="http://schemas.openxmlformats.org/drawingml/2006/main">
            <a:r>
              <a:t>课堂环节：素材与装饰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学生可以添加一个素材形状，也可以继续优化刚才的表情。完成后检查名字仍然清楚；若时间紧，直接保留自己的几何装饰进入创作阶段。</a:t>
            </a:r>
          </a:p>
          <a:p xmlns:a="http://schemas.openxmlformats.org/drawingml/2006/main">
            <a:r>
              <a:t>练习：4 分钟装饰试练</a:t>
            </a:r>
          </a:p>
          <a:p xmlns:a="http://schemas.openxmlformats.org/drawingml/2006/main">
            <a:r>
              <a:t>检查点：有一个与本人爱好相关的小图案，且不挡孔、名字可读。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雏菊加矩形名字牌（Custom3D2U / Etsy）</a:t>
            </a:r>
          </a:p>
          <a:p xmlns:a="http://schemas.openxmlformats.org/drawingml/2006/main">
            <a:r>
              <a:t>https://www.etsy.com/listing/1531604190/3d-printed-name-tags-daisy-flower-symbol</a:t>
            </a:r>
          </a:p>
          <a:p xmlns:a="http://schemas.openxmlformats.org/drawingml/2006/main">
            <a:r>
              <a:t>原素材：https://i.etsystatic.com/35677226/r/il/643ec1/5253210001/il_1080xN.5253210001_b8hr.jpg</a:t>
            </a:r>
          </a:p>
          <a:p xmlns:a="http://schemas.openxmlformats.org/drawingml/2006/main">
            <a:r>
              <a:t>材质/类型：3D打印反光 PLA 塑料</a:t>
            </a:r>
          </a:p>
          <a:p xmlns:a="http://schemas.openxmlformats.org/drawingml/2006/main">
            <a:r>
              <a:t>材料和工艺根据商家或作者描述；商品图片只用于造型灵感，不代表本课可直接达到的打印效果。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时间：84–85分钟，停留1分钟</a:t>
            </a:r>
          </a:p>
          <a:p xmlns:a="http://schemas.openxmlformats.org/drawingml/2006/main">
            <a:r>
              <a:t>课堂环节：个性创作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基础：底座、贯通孔、名字，有时间再加装饰。进阶：协调布局，拼出原创表情或主题。挑战：保证结构连接和挂孔位置，用重叠的基础形状组合新轮廓。每人只选择一条路线。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人只选一条路线。基础学生完成底座、贯通孔和名字就能得到可用作品，装饰按时间加。进阶做清楚、有个性的布局。挑战可用重叠形状拼新轮廓，或Align只在水平两个方向对齐，避免垂直居中把文字埋进底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FW8JY5NIVO3747Y.png</a:t>
            </a:r>
          </a:p>
          <a:p xmlns:a="http://schemas.openxmlformats.org/drawingml/2006/main">
            <a:r>
              <a:t>https://www.tinkercad.com/blog/making-a-name-keychain-in-tinkercad</a:t>
            </a:r>
          </a:p>
          <a:p xmlns:a="http://schemas.openxmlformats.org/drawingml/2006/main">
            <a:r>
              <a:t>原素材：https://images.ctfassets.net/jl5ii4oqrdmc/6CynFXv6DingrnWxIQaRDy/2de439d5815ddb58073d02f68462890f/FW8JY5NIVO3747Y.png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时间：85–103分钟，停留18分钟</a:t>
            </a:r>
          </a:p>
          <a:p xmlns:a="http://schemas.openxmlformats.org/drawingml/2006/main">
            <a:r>
              <a:t>课堂环节：个性创作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 0–6 分钟：巡视仍未完成名字/孔的学生，先保证基础作品。第 6–12 分钟：指导布局、表情或轮廓优化。第 12–15 分钟：找侧视图中的悬空装饰和过细结构。最后 3 分钟：停止新增，整理模型并准备检查。不要在此阶段增加新必学工具。</a:t>
            </a:r>
          </a:p>
          <a:p xmlns:a="http://schemas.openxmlformats.org/drawingml/2006/main">
            <a:r>
              <a:t>练习：18 分钟自主创作</a:t>
            </a:r>
          </a:p>
          <a:p xmlns:a="http://schemas.openxmlformats.org/drawingml/2006/main">
            <a:r>
              <a:t>检查点：每位学生完成自己选择的挑战层级。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这是创作计时提示页，不是倒计时器。教师使用自己的18分钟计时器。每6分钟巡视一次，先帮助未完成基础的学生。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时间：103–105分钟，停留2分钟</a:t>
            </a:r>
          </a:p>
          <a:p xmlns:a="http://schemas.openxmlformats.org/drawingml/2006/main">
            <a:r>
              <a:t>课堂环节：检查与修复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先示范一个故意有悬浮文字的错误模型，让学生从侧面找出问题。强调组合操作不自动把悬空形状变成牢固结构；它们必须实际接触并重叠。最后选中目标成品整体组合。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组合不会把隔着空气的形状自动连接。孔柱必须贯穿，字/装饰需接触且轻微重叠，底面主体平放。切片软件由老师复核；检查薄弱处和扣环尺寸。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时间：105–110分钟，停留5分钟</a:t>
            </a:r>
          </a:p>
          <a:p xmlns:a="http://schemas.openxmlformats.org/drawingml/2006/main">
            <a:r>
              <a:t>课堂环节：检查与修复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 2 分钟同桌互查，后 3 分钟各自修复。老师确认薄细装饰是否可打印、孔是否离边太近、是否有留在旁边的练习零件。检查以可用性为先，不只看外观。</a:t>
            </a:r>
          </a:p>
          <a:p xmlns:a="http://schemas.openxmlformats.org/drawingml/2006/main">
            <a:r>
              <a:t>练习：5 分钟伙伴检查与修复</a:t>
            </a:r>
          </a:p>
          <a:p xmlns:a="http://schemas.openxmlformats.org/drawingml/2006/main">
            <a:r>
              <a:t>检查点：四项检查通过，旁边无准备导出的多余练习零件。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时间：110–113分钟，停留3分钟</a:t>
            </a:r>
          </a:p>
          <a:p xmlns:a="http://schemas.openxmlformats.org/drawingml/2006/main">
            <a:r>
              <a:t>课堂环节：导出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演示选中最终铭牌再导出，避免导出旁边练习零件。按班级约定命名和提交，例如班级_姓名拼音_铭牌。老师课后在切片软件检查尺寸、连接、底面和打印方向。打印安排与颜色以实际设备为准。</a:t>
            </a:r>
          </a:p>
          <a:p xmlns:a="http://schemas.openxmlformats.org/drawingml/2006/main">
            <a:r>
              <a:t>练习：学生导出并提交 STL</a:t>
            </a:r>
          </a:p>
          <a:p xmlns:a="http://schemas.openxmlformats.org/drawingml/2006/main">
            <a:r>
              <a:t>检查点：老师获得可对应到学生的 STL 文件；若下载受设备限制，按班级预设方式提交设计链接。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先选最终模型再Export，选择Only selected shapes（若显示），不要导出旁边的练习碎片。文件名建议班级_姓名拼音_铭牌.stl。STL不保存这些设计颜色，多色打印由教师另设。当前导出行为以最新官方Export Update为准，本课先Union Group确认结构。打印在课后安排。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exporting models for 3d printing</a:t>
            </a:r>
          </a:p>
          <a:p xmlns:a="http://schemas.openxmlformats.org/drawingml/2006/main">
            <a:r>
              <a:t>https://www.tinkercad.com/help-center/exporting-3d-models-for-3d-printing</a:t>
            </a:r>
          </a:p>
          <a:p xmlns:a="http://schemas.openxmlformats.org/drawingml/2006/main">
            <a:r>
              <a:t>原素材：https://images.ctfassets.net/jl5ii4oqrdmc/3pmBgwGnka4LRpVj2ZA62z/3f93d5cfef6b7d87ba732c8cdb196c9c/2-6___exporting_models_for_3d_printing.jpg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时间：113–117分钟，停留4分钟</a:t>
            </a:r>
          </a:p>
          <a:p xmlns:a="http://schemas.openxmlformats.org/drawingml/2006/main">
            <a:r>
              <a:t>课堂环节：作品分享与回顾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邀请 3–4 位学生各用 20–30 秒说明一个设计选择，再用一分钟进行同桌展示。让听众说出一项清楚、结实或个性的优点，不做作品排名。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图中是官方教程的打印示例，不是本班学生作品。邀请3至4人各讲20至30秒，剩余学生同桌展示自己的屏幕。鼓励说出清楚、结实或个性的具体设计选择。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FNMBBVDIX0PQUYI.LARGE.jpg</a:t>
            </a:r>
          </a:p>
          <a:p xmlns:a="http://schemas.openxmlformats.org/drawingml/2006/main">
            <a:r>
              <a:t>https://www.tinkercad.com/blog/making-a-name-keychain-in-tinkercad</a:t>
            </a:r>
          </a:p>
          <a:p xmlns:a="http://schemas.openxmlformats.org/drawingml/2006/main">
            <a:r>
              <a:t>原素材：https://images.ctfassets.net/jl5ii4oqrdmc/17VxGV5859aHj4v8AQRbvm/48a4dd7b0508ebec8bf57bdd856997ac/FNMBBVDIX0PQUYI.LARGE.jpg</a:t>
            </a:r>
          </a:p>
          <a:p xmlns:a="http://schemas.openxmlformats.org/drawingml/2006/main">
            <a:r>
              <a:t>官方操作参考图；图中示例尺寸及界面年代可能不同，按本课显示的参数操作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时间：117–120分钟，停留3分钟</a:t>
            </a:r>
          </a:p>
          <a:p xmlns:a="http://schemas.openxmlformats.org/drawingml/2006/main">
            <a:r>
              <a:t>课堂环节：作品分享与回顾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分钟手势自评：用手指表示自己掌握了几项。让学生说出一种今天学到的形状操作；宣布老师课后检查与打印安排。收尾：下次看到书包，就能看到你把自己的想法变成了一个真正的物件。确认文件已提交并整理设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此图是AI生成的成品情境示意。回顾三项技能，确认提交，说明课后检查与打印安排，结束时给每位学生展示自己设计选择的机会。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资料与图片来源（备课使用）：</a:t>
            </a:r>
          </a:p>
          <a:p xmlns:a="http://schemas.openxmlformats.org/drawingml/2006/main">
            <a:r>
              <a:t>名字铭牌结构示意</a:t>
            </a:r>
          </a:p>
          <a:p xmlns:a="http://schemas.openxmlformats.org/drawingml/2006/main">
            <a:r>
              <a:t>AI生成的教学结构示意图，不是Tinkercad界面或实际打印照片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89d14f0951435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5f89107c35446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bc246b647c4a0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d189713235468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d89bf2b834449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cb62c198bb46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93E9B72-989F-4B78-86CD-1A4B85A476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2E7BD70-72B1-4373-AE34-623CB1A9B01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6632F65-486C-4FCF-859B-F588D1EECE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A8A0C8-2B62-4CAC-9A1E-89315082D4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F9DC483-50A9-41B1-A22D-2935F3436D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29B26E9-04DE-47CB-B50B-9B6AC17551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265554-FC00-4D77-805A-A91305ABF5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F46A703-DC8F-4B33-8B4F-EEB2C796FF1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3933B8-A5B7-4175-98DF-EDA043AFFC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85D565-61C5-47F9-819F-ACF2C816DC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4b0fdf8cef4fb2" /><Relationship Type="http://schemas.openxmlformats.org/officeDocument/2006/relationships/slideLayout" Target="/ppt/slideLayouts/slideLayout1.xml" Id="R89f13c0f0f594a4e" /><Relationship Type="http://schemas.openxmlformats.org/officeDocument/2006/relationships/slideLayout" Target="/ppt/slideLayouts/slideLayout2.xml" Id="R6ffdda9a121647fb" /><Relationship Type="http://schemas.openxmlformats.org/officeDocument/2006/relationships/slideLayout" Target="/ppt/slideLayouts/slideLayout3.xml" Id="R49509c231e1a4cf2" /><Relationship Type="http://schemas.openxmlformats.org/officeDocument/2006/relationships/slideLayout" Target="/ppt/slideLayouts/slideLayout4.xml" Id="Re1f677bff52d4ee0" /><Relationship Type="http://schemas.openxmlformats.org/officeDocument/2006/relationships/slideLayout" Target="/ppt/slideLayouts/slideLayout5.xml" Id="R9c0c470aff004069" /><Relationship Type="http://schemas.openxmlformats.org/officeDocument/2006/relationships/slideLayout" Target="/ppt/slideLayouts/slideLayout6.xml" Id="R3518a3da3cb142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f13c0f0f594a4e"/>
    <p:sldLayoutId xmlns:r="http://schemas.openxmlformats.org/officeDocument/2006/relationships" id="2147483650" r:id="R6ffdda9a121647fb"/>
    <p:sldLayoutId xmlns:r="http://schemas.openxmlformats.org/officeDocument/2006/relationships" id="2147483651" r:id="R49509c231e1a4cf2"/>
    <p:sldLayoutId xmlns:r="http://schemas.openxmlformats.org/officeDocument/2006/relationships" id="2147483652" r:id="Re1f677bff52d4ee0"/>
    <p:sldLayoutId xmlns:r="http://schemas.openxmlformats.org/officeDocument/2006/relationships" id="2147483653" r:id="R9c0c470aff004069"/>
    <p:sldLayoutId xmlns:r="http://schemas.openxmlformats.org/officeDocument/2006/relationships" id="2147483654" r:id="R3518a3da3cb142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f5b694c81f4d96" /><Relationship Type="http://schemas.openxmlformats.org/officeDocument/2006/relationships/image" Target="/ppt/media/image.png" Id="Rc07e448d4b57451b" /><Relationship Type="http://schemas.openxmlformats.org/officeDocument/2006/relationships/notesSlide" Target="/ppt/notesSlides/notesSlide1.xml" Id="R005c7b958d8144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ceb679fdc841ac" /><Relationship Type="http://schemas.openxmlformats.org/officeDocument/2006/relationships/image" Target="/ppt/media/image.jpeg" Id="Rab0577933c634e4f" /><Relationship Type="http://schemas.openxmlformats.org/officeDocument/2006/relationships/image" Target="/ppt/media/image2.jpeg" Id="Reb7e84c341284306" /><Relationship Type="http://schemas.openxmlformats.org/officeDocument/2006/relationships/image" Target="/ppt/media/image3.jpeg" Id="R1a1a9553df5a4cce" /><Relationship Type="http://schemas.openxmlformats.org/officeDocument/2006/relationships/notesSlide" Target="/ppt/notesSlides/notesSlide2.xml" Id="Ra866b243da9a44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dcbf17e89140cc" /><Relationship Type="http://schemas.openxmlformats.org/officeDocument/2006/relationships/image" Target="/ppt/media/image4.jpeg" Id="R3f77452b5c724ee4" /><Relationship Type="http://schemas.openxmlformats.org/officeDocument/2006/relationships/notesSlide" Target="/ppt/notesSlides/notesSlide3.xml" Id="R21cf4fef26e041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b75159a59641fc" /><Relationship Type="http://schemas.openxmlformats.org/officeDocument/2006/relationships/image" Target="/ppt/media/image5.jpeg" Id="R2b3d6d3b54634587" /><Relationship Type="http://schemas.openxmlformats.org/officeDocument/2006/relationships/notesSlide" Target="/ppt/notesSlides/notesSlide4.xml" Id="Ra66c4d241a2840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63513ecd8f4939" /><Relationship Type="http://schemas.openxmlformats.org/officeDocument/2006/relationships/image" Target="/ppt/media/image6.jpeg" Id="R98e5d28e75f54ee3" /><Relationship Type="http://schemas.openxmlformats.org/officeDocument/2006/relationships/image" Target="/ppt/media/image7.jpeg" Id="R63ef2c176e344d87" /><Relationship Type="http://schemas.openxmlformats.org/officeDocument/2006/relationships/image" Target="/ppt/media/image8.jpeg" Id="Rf8817fed461a4240" /><Relationship Type="http://schemas.openxmlformats.org/officeDocument/2006/relationships/image" Target="/ppt/media/image9.jpeg" Id="Rb77167b4cd0b4362" /><Relationship Type="http://schemas.openxmlformats.org/officeDocument/2006/relationships/notesSlide" Target="/ppt/notesSlides/notesSlide5.xml" Id="Rac3a3bafb0a146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f74434db894b6e" /><Relationship Type="http://schemas.openxmlformats.org/officeDocument/2006/relationships/image" Target="/ppt/media/image10.jpeg" Id="R3fbfc270a01e431c" /><Relationship Type="http://schemas.openxmlformats.org/officeDocument/2006/relationships/image" Target="/ppt/media/image11.jpeg" Id="Rab9cdb2c8f034452" /><Relationship Type="http://schemas.openxmlformats.org/officeDocument/2006/relationships/image" Target="/ppt/media/image12.jpeg" Id="R2d1565d4c31840bd" /><Relationship Type="http://schemas.openxmlformats.org/officeDocument/2006/relationships/image" Target="/ppt/media/image13.jpeg" Id="Rd23c3d5a1cd94b3c" /><Relationship Type="http://schemas.openxmlformats.org/officeDocument/2006/relationships/notesSlide" Target="/ppt/notesSlides/notesSlide6.xml" Id="R98144ba993134e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5ce09c0f0b40ac" /><Relationship Type="http://schemas.openxmlformats.org/officeDocument/2006/relationships/image" Target="/ppt/media/image14.jpeg" Id="R24a77e756a8446f1" /><Relationship Type="http://schemas.openxmlformats.org/officeDocument/2006/relationships/image" Target="/ppt/media/image15.jpeg" Id="R7c742b71c9424d93" /><Relationship Type="http://schemas.openxmlformats.org/officeDocument/2006/relationships/image" Target="/ppt/media/image16.jpeg" Id="Re20609f9b0754c5e" /><Relationship Type="http://schemas.openxmlformats.org/officeDocument/2006/relationships/image" Target="/ppt/media/image17.jpeg" Id="Rddb5b8189f9e48de" /><Relationship Type="http://schemas.openxmlformats.org/officeDocument/2006/relationships/notesSlide" Target="/ppt/notesSlides/notesSlide7.xml" Id="Rcea74374801845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bc0228b59c47df" /><Relationship Type="http://schemas.openxmlformats.org/officeDocument/2006/relationships/image" Target="/ppt/media/image18.jpeg" Id="Rbab6dc474ae74e6c" /><Relationship Type="http://schemas.openxmlformats.org/officeDocument/2006/relationships/image" Target="/ppt/media/image19.jpeg" Id="R5afe3e22d28c4a5e" /><Relationship Type="http://schemas.openxmlformats.org/officeDocument/2006/relationships/image" Target="/ppt/media/image20.jpeg" Id="Re6829ffca055440e" /><Relationship Type="http://schemas.openxmlformats.org/officeDocument/2006/relationships/image" Target="/ppt/media/image21.jpeg" Id="R9e0376d2017d4198" /><Relationship Type="http://schemas.openxmlformats.org/officeDocument/2006/relationships/image" Target="/ppt/media/image22.jpeg" Id="R95baddeafae247fa" /><Relationship Type="http://schemas.openxmlformats.org/officeDocument/2006/relationships/image" Target="/ppt/media/image23.jpeg" Id="R4560ff8b1d144811" /><Relationship Type="http://schemas.openxmlformats.org/officeDocument/2006/relationships/notesSlide" Target="/ppt/notesSlides/notesSlide8.xml" Id="R5953134d7d8e4a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33901c01f448c9" /><Relationship Type="http://schemas.openxmlformats.org/officeDocument/2006/relationships/image" Target="/ppt/media/image.gif" Id="R363f0ead251e44cf" /><Relationship Type="http://schemas.openxmlformats.org/officeDocument/2006/relationships/notesSlide" Target="/ppt/notesSlides/notesSlide9.xml" Id="Rf73b3dfd109f4c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712dcf09914251" /><Relationship Type="http://schemas.openxmlformats.org/officeDocument/2006/relationships/image" Target="/ppt/media/image2.png" Id="Rd13fd9dfb8ba4619" /><Relationship Type="http://schemas.openxmlformats.org/officeDocument/2006/relationships/notesSlide" Target="/ppt/notesSlides/notesSlide10.xml" Id="R0687d60d46db44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e25f557c3d498b" /><Relationship Type="http://schemas.openxmlformats.org/officeDocument/2006/relationships/image" Target="/ppt/media/image24.jpeg" Id="R1b9ff3dcf0674dfc" /><Relationship Type="http://schemas.openxmlformats.org/officeDocument/2006/relationships/notesSlide" Target="/ppt/notesSlides/notesSlide11.xml" Id="R66fb752597b44d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ce72971e1f4acb" /><Relationship Type="http://schemas.openxmlformats.org/officeDocument/2006/relationships/image" Target="/ppt/media/image25.jpeg" Id="R40c10c5b58fb49f5" /><Relationship Type="http://schemas.openxmlformats.org/officeDocument/2006/relationships/notesSlide" Target="/ppt/notesSlides/notesSlide12.xml" Id="R2d51ab47beb84f2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8cb8e174d54994" /><Relationship Type="http://schemas.openxmlformats.org/officeDocument/2006/relationships/image" Target="/ppt/media/image3.png" Id="Ra6a1b0c11b3e40f3" /><Relationship Type="http://schemas.openxmlformats.org/officeDocument/2006/relationships/notesSlide" Target="/ppt/notesSlides/notesSlide13.xml" Id="Re9d601b7458e47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a89f621b4e425d" /><Relationship Type="http://schemas.openxmlformats.org/officeDocument/2006/relationships/image" Target="/ppt/media/image4.png" Id="R93fbea2abb1948f3" /><Relationship Type="http://schemas.openxmlformats.org/officeDocument/2006/relationships/notesSlide" Target="/ppt/notesSlides/notesSlide14.xml" Id="Rde9ee1785e78402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cd0d84675a4cbd" /><Relationship Type="http://schemas.openxmlformats.org/officeDocument/2006/relationships/image" Target="/ppt/media/image26.jpeg" Id="R3f0c511322ee43bb" /><Relationship Type="http://schemas.openxmlformats.org/officeDocument/2006/relationships/notesSlide" Target="/ppt/notesSlides/notesSlide15.xml" Id="Rfb5698d891824e1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382f89af5d4e5c" /><Relationship Type="http://schemas.openxmlformats.org/officeDocument/2006/relationships/image" Target="/ppt/media/image5.png" Id="R6521abab80d2483f" /><Relationship Type="http://schemas.openxmlformats.org/officeDocument/2006/relationships/notesSlide" Target="/ppt/notesSlides/notesSlide16.xml" Id="R8c565297330d44c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65e952d81a4f4e" /><Relationship Type="http://schemas.openxmlformats.org/officeDocument/2006/relationships/image" Target="/ppt/media/image6.png" Id="R308878ce33b4433b" /><Relationship Type="http://schemas.openxmlformats.org/officeDocument/2006/relationships/notesSlide" Target="/ppt/notesSlides/notesSlide17.xml" Id="R9f1c7aac3dfa471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3289fc517542ef" /><Relationship Type="http://schemas.openxmlformats.org/officeDocument/2006/relationships/image" Target="/ppt/media/image7.png" Id="Rf03c8c4efd1d4bf9" /><Relationship Type="http://schemas.openxmlformats.org/officeDocument/2006/relationships/notesSlide" Target="/ppt/notesSlides/notesSlide18.xml" Id="Ref25e70299c4472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47ef006f404d83" /><Relationship Type="http://schemas.openxmlformats.org/officeDocument/2006/relationships/image" Target="/ppt/media/image8.png" Id="R8b8a716c7690476a" /><Relationship Type="http://schemas.openxmlformats.org/officeDocument/2006/relationships/notesSlide" Target="/ppt/notesSlides/notesSlide19.xml" Id="Re0b889306f6440c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525e19a3e84efd" /><Relationship Type="http://schemas.openxmlformats.org/officeDocument/2006/relationships/image" Target="/ppt/media/image9.png" Id="Rcae192984b1c43a6" /><Relationship Type="http://schemas.openxmlformats.org/officeDocument/2006/relationships/notesSlide" Target="/ppt/notesSlides/notesSlide20.xml" Id="Rae81c851a953477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78dfe6b7194b50" /><Relationship Type="http://schemas.openxmlformats.org/officeDocument/2006/relationships/image" Target="/ppt/media/image10.png" Id="R0a6547ea6f294f8d" /><Relationship Type="http://schemas.openxmlformats.org/officeDocument/2006/relationships/notesSlide" Target="/ppt/notesSlides/notesSlide21.xml" Id="R3d06cf0a5064464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94e9f5fd4e4a99" /><Relationship Type="http://schemas.openxmlformats.org/officeDocument/2006/relationships/image" Target="/ppt/media/image11.png" Id="Rc8ab4df89c8c4c72" /><Relationship Type="http://schemas.openxmlformats.org/officeDocument/2006/relationships/image" Target="/ppt/media/image12.png" Id="R63a78bca1f124e23" /><Relationship Type="http://schemas.openxmlformats.org/officeDocument/2006/relationships/notesSlide" Target="/ppt/notesSlides/notesSlide22.xml" Id="Rf8da371e93e448e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d6128266c849e5" /><Relationship Type="http://schemas.openxmlformats.org/officeDocument/2006/relationships/image" Target="/ppt/media/image2.gif" Id="R498c0c52494c4933" /><Relationship Type="http://schemas.openxmlformats.org/officeDocument/2006/relationships/notesSlide" Target="/ppt/notesSlides/notesSlide23.xml" Id="Rf5ae4c85781642c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996def8fae494b" /><Relationship Type="http://schemas.openxmlformats.org/officeDocument/2006/relationships/image" Target="/ppt/media/image13.png" Id="Rb01af0a6f5214741" /><Relationship Type="http://schemas.openxmlformats.org/officeDocument/2006/relationships/notesSlide" Target="/ppt/notesSlides/notesSlide24.xml" Id="Rde2cf65f067f4b9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38830575664fdd" /><Relationship Type="http://schemas.openxmlformats.org/officeDocument/2006/relationships/image" Target="/ppt/media/image27.jpeg" Id="Rbe14d2efa5f24ae2" /><Relationship Type="http://schemas.openxmlformats.org/officeDocument/2006/relationships/notesSlide" Target="/ppt/notesSlides/notesSlide25.xml" Id="Rd91c2f28cf1c4a8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00be7a0e784360" /><Relationship Type="http://schemas.openxmlformats.org/officeDocument/2006/relationships/image" Target="/ppt/media/image14.png" Id="Rf7b68ad4e9964271" /><Relationship Type="http://schemas.openxmlformats.org/officeDocument/2006/relationships/image" Target="/ppt/media/image15.png" Id="Rb7d5a97252554a47" /><Relationship Type="http://schemas.openxmlformats.org/officeDocument/2006/relationships/image" Target="/ppt/media/image16.png" Id="R619c6bf769044182" /><Relationship Type="http://schemas.openxmlformats.org/officeDocument/2006/relationships/notesSlide" Target="/ppt/notesSlides/notesSlide26.xml" Id="R9a4843fa6ad641f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9c9da8d1a24004" /><Relationship Type="http://schemas.openxmlformats.org/officeDocument/2006/relationships/image" Target="/ppt/media/image28.jpeg" Id="Rb0ecf4119f2149a5" /><Relationship Type="http://schemas.openxmlformats.org/officeDocument/2006/relationships/notesSlide" Target="/ppt/notesSlides/notesSlide27.xml" Id="Rdcf753b3031c491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c7813c4fb544d8" /><Relationship Type="http://schemas.openxmlformats.org/officeDocument/2006/relationships/image" Target="/ppt/media/image3.gif" Id="R7dcc3f06cd644813" /><Relationship Type="http://schemas.openxmlformats.org/officeDocument/2006/relationships/notesSlide" Target="/ppt/notesSlides/notesSlide28.xml" Id="R30b453adaca1420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d3dc0565614c7a" /><Relationship Type="http://schemas.openxmlformats.org/officeDocument/2006/relationships/image" Target="/ppt/media/image29.jpeg" Id="R24ff7311fda84d42" /><Relationship Type="http://schemas.openxmlformats.org/officeDocument/2006/relationships/notesSlide" Target="/ppt/notesSlides/notesSlide29.xml" Id="Rc6f088814ef84eb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0a94f97a3d48d5" /><Relationship Type="http://schemas.openxmlformats.org/officeDocument/2006/relationships/image" Target="/ppt/media/image17.png" Id="Ra67486e771a44744" /><Relationship Type="http://schemas.openxmlformats.org/officeDocument/2006/relationships/image" Target="/ppt/media/image18.png" Id="Rc262ffce56cc4883" /><Relationship Type="http://schemas.openxmlformats.org/officeDocument/2006/relationships/image" Target="/ppt/media/image19.png" Id="R73c332b719ee4a23" /><Relationship Type="http://schemas.openxmlformats.org/officeDocument/2006/relationships/notesSlide" Target="/ppt/notesSlides/notesSlide30.xml" Id="R1e139e47f38b42e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305c3519624217" /><Relationship Type="http://schemas.openxmlformats.org/officeDocument/2006/relationships/notesSlide" Target="/ppt/notesSlides/notesSlide31.xml" Id="R39423fcc52ea42e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63d1d47a0d4024" /><Relationship Type="http://schemas.openxmlformats.org/officeDocument/2006/relationships/image" Target="/ppt/media/image20.png" Id="R093c02d0ccad46e5" /><Relationship Type="http://schemas.openxmlformats.org/officeDocument/2006/relationships/notesSlide" Target="/ppt/notesSlides/notesSlide32.xml" Id="R1be42dc43f434e3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ddc066ed6f46b9" /><Relationship Type="http://schemas.openxmlformats.org/officeDocument/2006/relationships/image" Target="/ppt/media/image21.png" Id="R965f766a992c4dee" /><Relationship Type="http://schemas.openxmlformats.org/officeDocument/2006/relationships/notesSlide" Target="/ppt/notesSlides/notesSlide33.xml" Id="Rfafb55173f0a4b5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bec70ef059460e" /><Relationship Type="http://schemas.openxmlformats.org/officeDocument/2006/relationships/image" Target="/ppt/media/image30.jpeg" Id="R8bea53d6f5a4417f" /><Relationship Type="http://schemas.openxmlformats.org/officeDocument/2006/relationships/notesSlide" Target="/ppt/notesSlides/notesSlide34.xml" Id="Rc601891a4a2248b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255773b9364c48" /><Relationship Type="http://schemas.openxmlformats.org/officeDocument/2006/relationships/image" Target="/ppt/media/image31.jpeg" Id="R43268d6cc5024188" /><Relationship Type="http://schemas.openxmlformats.org/officeDocument/2006/relationships/notesSlide" Target="/ppt/notesSlides/notesSlide35.xml" Id="R38ed3b30f0de4985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8bc9dfe1bb4021" /><Relationship Type="http://schemas.openxmlformats.org/officeDocument/2006/relationships/image" Target="/ppt/media/image22.png" Id="R41a1f7cb3f3143f5" /><Relationship Type="http://schemas.openxmlformats.org/officeDocument/2006/relationships/notesSlide" Target="/ppt/notesSlides/notesSlide36.xml" Id="Raa0d2ab401514e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21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36287B-03CE-43AE-B67A-02B1438B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哪一个是你的？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BBB65E-C3EF-4453-8F8A-C0939888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5559A-4B57-4ABC-90B2-89EF0A30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00–01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E4325-A5A0-43D4-89DF-EE58E124BE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e448d4b57451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E625D-4FC1-4718-8EB1-FFF32F94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90650"/>
            <a:ext cx="4381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哪一个</a:t>
            </a:r>
          </a:p>
          <a:p xmlns:a="http://schemas.openxmlformats.org/drawingml/2006/main">
            <a:pPr algn="l">
              <a:def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是你的？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4C88A-0FF5-46EB-9115-AA201C27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9600"/>
            <a:ext cx="3905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3D 设计课</a:t>
            </a:r>
          </a:p>
          <a:p xmlns:a="http://schemas.openxmlformats.org/drawingml/2006/main">
            <a:pPr algn="l">
              <a:defRPr sz="2250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书包名字铭牌</a:t>
            </a:r>
          </a:p>
        </p:txBody>
      </p:sp>
    </p:spTree>
    <p:extLst>
      <p:ext uri="{BB962C8B-B14F-4D97-AF65-F5344CB8AC3E}">
        <p14:creationId xmlns:p14="http://schemas.microsoft.com/office/powerpoint/2010/main" val="17571058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EB5774-FEF6-410A-A467-BAC0E906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一个名字，很多种模样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6F4EE-202C-40D2-8C44-89AB6B3B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B6DE87-3C55-432A-A3FA-211C9B6D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01–02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0EEA60-17DF-4A32-ADC6-1910A22E2B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577933c634e4f"/>
          <a:stretch xmlns:a="http://schemas.openxmlformats.org/drawingml/2006/main"/>
        </p:blipFill>
        <p:spPr>
          <a:xfrm xmlns:a="http://schemas.openxmlformats.org/drawingml/2006/main">
            <a:off x="514350" y="1704975"/>
            <a:ext cx="3581400" cy="35814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24CE0-C12C-4ADE-BAF4-06C2BD32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9120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彩虹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E59F2-91FB-4CA3-BD51-2BD8FD302A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7e84c341284306"/>
          <a:stretch xmlns:a="http://schemas.openxmlformats.org/drawingml/2006/main"/>
        </p:blipFill>
        <p:spPr>
          <a:xfrm xmlns:a="http://schemas.openxmlformats.org/drawingml/2006/main">
            <a:off x="4305300" y="1704975"/>
            <a:ext cx="3581400" cy="3581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389EC8-7604-484F-8EDD-4BD7B541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9120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醒目的大字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FFDD1E-1EC1-434A-BAEB-4125660558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a9553df5a4cce"/>
          <a:stretch xmlns:a="http://schemas.openxmlformats.org/drawingml/2006/main"/>
        </p:blipFill>
        <p:spPr>
          <a:xfrm xmlns:a="http://schemas.openxmlformats.org/drawingml/2006/main">
            <a:off x="8096250" y="2152650"/>
            <a:ext cx="3581400" cy="26860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E9F86A-10BC-414A-A38B-82F052DD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79120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笑脸</a:t>
            </a:r>
          </a:p>
        </p:txBody>
      </p:sp>
    </p:spTree>
    <p:extLst>
      <p:ext uri="{BB962C8B-B14F-4D97-AF65-F5344CB8AC3E}">
        <p14:creationId xmlns:p14="http://schemas.microsoft.com/office/powerpoint/2010/main" val="11434142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30AD2-AF78-4D62-BBEA-4199D7B4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今天，你是铭牌设计师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B855B-1F96-40D7-BF87-4F096BEF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E028F7-48EE-44B7-BEAF-93E1B543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02–03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8A0CF7-A351-4EBF-8A27-67C4F76864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7452b5c724ee4"/>
          <a:stretch xmlns:a="http://schemas.openxmlformats.org/drawingml/2006/main"/>
        </p:blipFill>
        <p:spPr>
          <a:xfrm xmlns:a="http://schemas.openxmlformats.org/drawingml/2006/main">
            <a:off x="5098592" y="1123950"/>
            <a:ext cx="6471566" cy="4857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B6B39-8785-4178-ACC1-0A498EAE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62150"/>
            <a:ext cx="4000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我的名字</a:t>
            </a:r>
          </a:p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我的个性</a:t>
            </a:r>
          </a:p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真的能挂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0AD330-E10E-45D3-B8BF-237CF687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81600"/>
            <a:ext cx="4191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今天做模型，课后安排打印</a:t>
            </a:r>
          </a:p>
        </p:txBody>
      </p:sp>
    </p:spTree>
    <p:extLst>
      <p:ext uri="{BB962C8B-B14F-4D97-AF65-F5344CB8AC3E}">
        <p14:creationId xmlns:p14="http://schemas.microsoft.com/office/powerpoint/2010/main" val="12046847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0B0508-60FB-4874-82C6-606E2927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好铭牌的 3 个秘密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EAE65-5172-45DF-B0CC-293EFE64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ED6B57-651A-4AD7-B672-5DD621BD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03–05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E9329-507A-43F5-B953-9FB05E0676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d6d3b54634587"/>
          <a:stretch xmlns:a="http://schemas.openxmlformats.org/drawingml/2006/main"/>
        </p:blipFill>
        <p:spPr>
          <a:xfrm xmlns:a="http://schemas.openxmlformats.org/drawingml/2006/main">
            <a:off x="5880310" y="1276350"/>
            <a:ext cx="4012780" cy="4495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B130A-AF1E-48B1-93B9-FA90DBFD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19250"/>
            <a:ext cx="333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读得清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5E0D0-8C4E-40F4-B25D-7D8674C1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95600"/>
            <a:ext cx="333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挂得住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3F7BD2-3882-4F10-A017-017F222C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71950"/>
            <a:ext cx="333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摸着舒服</a:t>
            </a:r>
          </a:p>
        </p:txBody>
      </p:sp>
    </p:spTree>
    <p:extLst>
      <p:ext uri="{BB962C8B-B14F-4D97-AF65-F5344CB8AC3E}">
        <p14:creationId xmlns:p14="http://schemas.microsoft.com/office/powerpoint/2010/main" val="209151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B05EFD-DA2A-466B-9BDC-EF0BB148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挂孔、名字、底座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8EB09-D6CE-4518-A4B4-A6B76E9E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A2C88C-0BA5-4779-8A76-8F60D77A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05–07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32BA9C-6D10-40A8-8181-A3C8834ECD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5d28e75f54ee3"/>
          <a:stretch xmlns:a="http://schemas.openxmlformats.org/drawingml/2006/main"/>
        </p:blipFill>
        <p:spPr>
          <a:xfrm xmlns:a="http://schemas.openxmlformats.org/drawingml/2006/main">
            <a:off x="514350" y="2508052"/>
            <a:ext cx="2633663" cy="1975247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FDB82-5802-4987-B898-DA3C3B1D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边框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09B3A-4291-4172-902D-7DB8AD9CB6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f2c176e344d87"/>
          <a:stretch xmlns:a="http://schemas.openxmlformats.org/drawingml/2006/main"/>
        </p:blipFill>
        <p:spPr>
          <a:xfrm xmlns:a="http://schemas.openxmlformats.org/drawingml/2006/main">
            <a:off x="3357563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EBABD5-6D48-42E9-B572-1DCA1353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方形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57F48-38F7-4210-8807-89D07D1867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17fed461a4240"/>
          <a:stretch xmlns:a="http://schemas.openxmlformats.org/drawingml/2006/main"/>
        </p:blipFill>
        <p:spPr>
          <a:xfrm xmlns:a="http://schemas.openxmlformats.org/drawingml/2006/main">
            <a:off x="6200775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1AD26F-F8E2-4126-A878-4B7A20AC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胶囊形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AA0754-25B8-4A48-91F6-792224AE38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167b4cd0b4362"/>
          <a:stretch xmlns:a="http://schemas.openxmlformats.org/drawingml/2006/main"/>
        </p:blipFill>
        <p:spPr>
          <a:xfrm xmlns:a="http://schemas.openxmlformats.org/drawingml/2006/main">
            <a:off x="9043988" y="1739347"/>
            <a:ext cx="2633663" cy="3512656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BF42A-B9BE-4391-9FC3-A74A6593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椭圆形</a:t>
            </a:r>
          </a:p>
        </p:txBody>
      </p:sp>
    </p:spTree>
    <p:extLst>
      <p:ext uri="{BB962C8B-B14F-4D97-AF65-F5344CB8AC3E}">
        <p14:creationId xmlns:p14="http://schemas.microsoft.com/office/powerpoint/2010/main" val="17247238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AFE78-A270-46F0-9B93-15E4FE33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动物也能陪你上学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B996F-6009-4B9C-B8D2-080EFFDF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307F0-D2B3-40EB-AB63-F858C1B6F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07–09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DE5C7-9100-417A-A72F-E52762471F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fc270a01e431c"/>
          <a:stretch xmlns:a="http://schemas.openxmlformats.org/drawingml/2006/main"/>
        </p:blipFill>
        <p:spPr>
          <a:xfrm xmlns:a="http://schemas.openxmlformats.org/drawingml/2006/main">
            <a:off x="514350" y="1782274"/>
            <a:ext cx="2633663" cy="3426801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856A6-F628-4F34-AEB2-6C495AF69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恐龙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5F068A-D5F0-4516-8F62-C6270F5D99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cdb2c8f034452"/>
          <a:stretch xmlns:a="http://schemas.openxmlformats.org/drawingml/2006/main"/>
        </p:blipFill>
        <p:spPr>
          <a:xfrm xmlns:a="http://schemas.openxmlformats.org/drawingml/2006/main">
            <a:off x="3357563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C4606-B78C-40DB-B046-7ADEEE5F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猫咪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9E217D-3273-4D16-BF30-2D9BF55340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565d4c31840bd"/>
          <a:stretch xmlns:a="http://schemas.openxmlformats.org/drawingml/2006/main"/>
        </p:blipFill>
        <p:spPr>
          <a:xfrm xmlns:a="http://schemas.openxmlformats.org/drawingml/2006/main">
            <a:off x="6200775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333505-8F81-465E-AC34-2AE3E8BE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中英文名字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890AE-CDEF-4794-AB53-741EE509C2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3c3d5a1cd94b3c"/>
          <a:stretch xmlns:a="http://schemas.openxmlformats.org/drawingml/2006/main"/>
        </p:blipFill>
        <p:spPr>
          <a:xfrm xmlns:a="http://schemas.openxmlformats.org/drawingml/2006/main">
            <a:off x="9043988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33BD9-9C9A-48F1-A64A-ACF302E8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爪印</a:t>
            </a:r>
          </a:p>
        </p:txBody>
      </p:sp>
    </p:spTree>
    <p:extLst>
      <p:ext uri="{BB962C8B-B14F-4D97-AF65-F5344CB8AC3E}">
        <p14:creationId xmlns:p14="http://schemas.microsoft.com/office/powerpoint/2010/main" val="6010182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9583F9-2D3E-4687-8EA7-5632CB9E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一张脸，就有了性格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AADFB-E52D-4D40-A9F0-E4F3CB44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966559-7045-4CF0-BC40-B3ED5E93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09–11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E7004-E55C-4192-A0A9-3D8D030618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77e756a8446f1"/>
          <a:stretch xmlns:a="http://schemas.openxmlformats.org/drawingml/2006/main"/>
        </p:blipFill>
        <p:spPr>
          <a:xfrm xmlns:a="http://schemas.openxmlformats.org/drawingml/2006/main">
            <a:off x="514350" y="1740653"/>
            <a:ext cx="2633663" cy="351004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B2752-FFA5-4E07-A19C-2E23FFF5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兔子表情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A1E21-2C30-4000-A0B9-A7CC32323B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42b71c9424d93"/>
          <a:stretch xmlns:a="http://schemas.openxmlformats.org/drawingml/2006/main"/>
        </p:blipFill>
        <p:spPr>
          <a:xfrm xmlns:a="http://schemas.openxmlformats.org/drawingml/2006/main">
            <a:off x="3357563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E441E0-A982-43F6-9E95-EB300AFF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木制 / 亚克力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16182-0BA5-4C9A-B286-1B4B6AE278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609f9b0754c5e"/>
          <a:stretch xmlns:a="http://schemas.openxmlformats.org/drawingml/2006/main"/>
        </p:blipFill>
        <p:spPr>
          <a:xfrm xmlns:a="http://schemas.openxmlformats.org/drawingml/2006/main">
            <a:off x="6200775" y="1743558"/>
            <a:ext cx="2633663" cy="3504234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4A1D11-B9C3-439A-A322-96E64E41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小花朵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B5B10B-5460-4303-8E99-E8062B9CA6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b5b8189f9e48de"/>
          <a:stretch xmlns:a="http://schemas.openxmlformats.org/drawingml/2006/main"/>
        </p:blipFill>
        <p:spPr>
          <a:xfrm xmlns:a="http://schemas.openxmlformats.org/drawingml/2006/main">
            <a:off x="9043988" y="2178844"/>
            <a:ext cx="2633663" cy="2633663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797A96-D28F-4BEF-B34D-AE48BE6B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5791200"/>
            <a:ext cx="26336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云、心、星</a:t>
            </a:r>
          </a:p>
        </p:txBody>
      </p:sp>
    </p:spTree>
    <p:extLst>
      <p:ext uri="{BB962C8B-B14F-4D97-AF65-F5344CB8AC3E}">
        <p14:creationId xmlns:p14="http://schemas.microsoft.com/office/powerpoint/2010/main" val="2739275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92E8F-7B03-4579-ACBD-3EF80532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把爱好放进名字里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B6799-04CE-465A-97F6-DF5223CB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54EE6-32CD-46DA-AB5B-B4B27DC4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11–13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188BA8-50D8-4A2D-9B80-F40213ED4F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6dc474ae74e6c"/>
          <a:stretch xmlns:a="http://schemas.openxmlformats.org/drawingml/2006/main"/>
        </p:blipFill>
        <p:spPr>
          <a:xfrm xmlns:a="http://schemas.openxmlformats.org/drawingml/2006/main">
            <a:off x="1228725" y="1295400"/>
            <a:ext cx="2152650" cy="21526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5A790-4222-4157-95DF-DBABA117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4330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3D打印火箭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676C04-C40F-461B-8AB0-652076FA65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fe3e22d28c4a5e"/>
          <a:stretch xmlns:a="http://schemas.openxmlformats.org/drawingml/2006/main"/>
        </p:blipFill>
        <p:spPr>
          <a:xfrm xmlns:a="http://schemas.openxmlformats.org/drawingml/2006/main">
            <a:off x="5019675" y="1295400"/>
            <a:ext cx="2152650" cy="21526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6867C-44C7-425B-A33B-2817EEED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54330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木制火箭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2F71F8-60FC-48E8-A63E-AC0286330E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829ffca055440e"/>
          <a:stretch xmlns:a="http://schemas.openxmlformats.org/drawingml/2006/main"/>
        </p:blipFill>
        <p:spPr>
          <a:xfrm xmlns:a="http://schemas.openxmlformats.org/drawingml/2006/main">
            <a:off x="8810625" y="1295400"/>
            <a:ext cx="2152650" cy="21526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787269-FF7C-4503-9ED2-342348A8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54330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亚克力太空牌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7B0B9-762A-49EA-B6AE-4CE35BE9FA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0376d2017d4198"/>
          <a:stretch xmlns:a="http://schemas.openxmlformats.org/drawingml/2006/main"/>
        </p:blipFill>
        <p:spPr>
          <a:xfrm xmlns:a="http://schemas.openxmlformats.org/drawingml/2006/main">
            <a:off x="1228725" y="4019550"/>
            <a:ext cx="2152650" cy="21526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645ED5-3530-4D1C-8706-1FF0E194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6745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游戏手柄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7DD5C-FECB-44CD-BA13-BBBB92E672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baddeafae247fa"/>
          <a:stretch xmlns:a="http://schemas.openxmlformats.org/drawingml/2006/main"/>
        </p:blipFill>
        <p:spPr>
          <a:xfrm xmlns:a="http://schemas.openxmlformats.org/drawingml/2006/main">
            <a:off x="5019675" y="4019550"/>
            <a:ext cx="2152650" cy="21526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869467-02EB-422E-8B47-2B474BA1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626745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运动主题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51BC72-40D0-4BD6-98B6-3F26A77F41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0ff8b1d144811"/>
          <a:stretch xmlns:a="http://schemas.openxmlformats.org/drawingml/2006/main"/>
        </p:blipFill>
        <p:spPr>
          <a:xfrm xmlns:a="http://schemas.openxmlformats.org/drawingml/2006/main">
            <a:off x="8810625" y="4019550"/>
            <a:ext cx="2152650" cy="21526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43832E-5393-4E16-A7D1-D68881FD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267450"/>
            <a:ext cx="3581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亚克力运动牌</a:t>
            </a:r>
          </a:p>
        </p:txBody>
      </p:sp>
    </p:spTree>
    <p:extLst>
      <p:ext uri="{BB962C8B-B14F-4D97-AF65-F5344CB8AC3E}">
        <p14:creationId xmlns:p14="http://schemas.microsoft.com/office/powerpoint/2010/main" val="9112130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A9EB4-6910-4DAD-8228-D53EE180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一个方块，怎样变成铭牌？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54C7B-8955-4D73-81E9-7D0F1CDD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B2F0D-B5D0-4B4E-88DF-9C88816F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13–15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1E009C-8B8F-42D1-9E28-F1B7DBD571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3f0ead251e44cf"/>
          <a:stretch xmlns:a="http://schemas.openxmlformats.org/drawingml/2006/main"/>
        </p:blipFill>
        <p:spPr>
          <a:xfrm xmlns:a="http://schemas.openxmlformats.org/drawingml/2006/main">
            <a:off x="3534901" y="1476375"/>
            <a:ext cx="7770148" cy="4381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7A456-6391-4A3C-B0C7-68CC598A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76400"/>
            <a:ext cx="2619375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底座</a:t>
            </a:r>
          </a:p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挂孔</a:t>
            </a:r>
          </a:p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名字</a:t>
            </a:r>
          </a:p>
          <a:p xmlns:a="http://schemas.openxmlformats.org/drawingml/2006/main">
            <a:pPr algn="l">
              <a:def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装饰</a:t>
            </a:r>
          </a:p>
        </p:txBody>
      </p:sp>
    </p:spTree>
    <p:extLst>
      <p:ext uri="{BB962C8B-B14F-4D97-AF65-F5344CB8AC3E}">
        <p14:creationId xmlns:p14="http://schemas.microsoft.com/office/powerpoint/2010/main" val="19035414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0E8D59-9275-4F9D-A512-52E22763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我的设计草图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6B546-F92D-41B2-BE8C-A8ACE20A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ED50C-8EAD-45C6-AAB3-B27F188E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15–19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A14DF-B393-4FBE-B21F-31DD0C5FC3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3fd9dfb8ba4619"/>
          <a:stretch xmlns:a="http://schemas.openxmlformats.org/drawingml/2006/main"/>
        </p:blipFill>
        <p:spPr>
          <a:xfrm xmlns:a="http://schemas.openxmlformats.org/drawingml/2006/main">
            <a:off x="3695700" y="1604894"/>
            <a:ext cx="7905750" cy="383871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F1972D-461C-4838-B031-BBC999B54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33500"/>
            <a:ext cx="333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4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A05FE4-7802-493C-9809-CEBB6024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3238500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孔在哪里？</a:t>
            </a:r>
          </a:p>
          <a:p xmlns:a="http://schemas.openxmlformats.org/drawingml/2006/main">
            <a: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名字多长？</a:t>
            </a:r>
          </a:p>
          <a:p xmlns:a="http://schemas.openxmlformats.org/drawingml/2006/main">
            <a: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喜欢什么图案？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7C2D1-F452-4597-B462-2625011E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600700"/>
            <a:ext cx="685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纸上画一画，不用画得漂亮</a:t>
            </a:r>
          </a:p>
        </p:txBody>
      </p:sp>
    </p:spTree>
    <p:extLst>
      <p:ext uri="{BB962C8B-B14F-4D97-AF65-F5344CB8AC3E}">
        <p14:creationId xmlns:p14="http://schemas.microsoft.com/office/powerpoint/2010/main" val="4348707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9EDD3-1C77-41DD-B416-A008875C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认识 Tinkercad 工作台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E13BA-FDE5-49B3-A890-90D3B571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E014B-D907-4978-837C-424810AC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19–21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B011D7-E589-45CE-AC32-BF670EEAF8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ff3dcf0674dfc"/>
          <a:stretch xmlns:a="http://schemas.openxmlformats.org/drawingml/2006/main"/>
        </p:blipFill>
        <p:spPr>
          <a:xfrm xmlns:a="http://schemas.openxmlformats.org/drawingml/2006/main">
            <a:off x="1899974" y="1257300"/>
            <a:ext cx="8392052" cy="4619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F0BE98-CDEB-4281-B323-3CE637FC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76925"/>
            <a:ext cx="3067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左上：视角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0B39C-6E63-4CC1-A795-D29413F5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876925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中间：工作平面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7B1E64-A1EB-4CE0-AEFB-C02CA3495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876925"/>
            <a:ext cx="2933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右边：形状区</a:t>
            </a:r>
          </a:p>
        </p:txBody>
      </p:sp>
    </p:spTree>
    <p:extLst>
      <p:ext uri="{BB962C8B-B14F-4D97-AF65-F5344CB8AC3E}">
        <p14:creationId xmlns:p14="http://schemas.microsoft.com/office/powerpoint/2010/main" val="14239704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9BC89E-3771-475B-94C2-B94F1FE5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转一转，拉近看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4ACF9-24B7-4A73-9409-42FA6E55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3DCDD-9FBE-48B6-A573-CEC4A25D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21–24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A2E6DE-5D68-4B7F-B812-02308F9293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c10c5b58fb49f5"/>
          <a:stretch xmlns:a="http://schemas.openxmlformats.org/drawingml/2006/main"/>
        </p:blipFill>
        <p:spPr>
          <a:xfrm xmlns:a="http://schemas.openxmlformats.org/drawingml/2006/main">
            <a:off x="582202" y="1352550"/>
            <a:ext cx="11027596" cy="2667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772AB-AD19-4034-A914-7921ABCD2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86225"/>
            <a:ext cx="21240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视角方块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7A16A-312C-4BE2-B386-201E27BE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086225"/>
            <a:ext cx="20288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回到起点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0E919-F7C5-42F7-ADB4-A3139388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86225"/>
            <a:ext cx="20288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看全模型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1A3877-04D8-46D4-BEDF-4DAE87D11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086225"/>
            <a:ext cx="3371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放大 / 缩小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D8D9F0-2A0A-4278-B322-45DE5D60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29175"/>
            <a:ext cx="52387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右键拖动：旋转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4A2951-2A3C-4979-86D4-B511A9E5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829175"/>
            <a:ext cx="52959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滚轮或 + / −：缩放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2A4438-31BD-47AE-A805-C8E8FFF9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81650"/>
            <a:ext cx="10953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2 分钟：转一次、拉近，再回到全图</a:t>
            </a:r>
          </a:p>
        </p:txBody>
      </p:sp>
    </p:spTree>
    <p:extLst>
      <p:ext uri="{BB962C8B-B14F-4D97-AF65-F5344CB8AC3E}">
        <p14:creationId xmlns:p14="http://schemas.microsoft.com/office/powerpoint/2010/main" val="19981044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BA1492-565B-4881-B19D-34E61AE2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方块的长、宽、厚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C4D4E-50B1-4457-AC83-EB574756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F0D011-4763-4FB0-8ECF-C1DD9F11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24–27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FE277-1B32-4BFA-8178-BB4913500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1b0c11b3e40f3"/>
          <a:stretch xmlns:a="http://schemas.openxmlformats.org/drawingml/2006/main"/>
        </p:blipFill>
        <p:spPr>
          <a:xfrm xmlns:a="http://schemas.openxmlformats.org/drawingml/2006/main">
            <a:off x="6705600" y="1758103"/>
            <a:ext cx="4914900" cy="351324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0D58C-9C22-48E8-92C7-89D2F610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04950"/>
            <a:ext cx="58293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60 × 28 ×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23DCB-8637-4016-82AA-041F89780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479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长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2BFC5B-B324-4AC5-A60B-BD13B2F2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26479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13D41-AD83-4605-9EA4-7615529D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6479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AEA69F-9AAC-4F61-B79A-75F8B3AE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38550"/>
            <a:ext cx="5524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单位：mm（毫米）</a:t>
            </a:r>
          </a:p>
          <a:p xmlns:a="http://schemas.openxmlformats.org/drawingml/2006/main">
            <a:pPr algn="l">
              <a:defRPr sz="23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60 mm = 6 cm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9014E-FF2B-43F0-B77E-77EBF467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95875"/>
            <a:ext cx="5581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点尺寸数字，直接输入</a:t>
            </a:r>
          </a:p>
        </p:txBody>
      </p:sp>
    </p:spTree>
    <p:extLst>
      <p:ext uri="{BB962C8B-B14F-4D97-AF65-F5344CB8AC3E}">
        <p14:creationId xmlns:p14="http://schemas.microsoft.com/office/powerpoint/2010/main" val="8961860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C96B6A-9611-4E31-A2FE-B75CC367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试一试：我的底座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CDA69-5DD9-47C4-854E-475E0A2E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EB2FEF-C209-43C0-BCAC-04CBB032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27–33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62852D-E107-43E0-9065-FD884713FB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bea2abb1948f3"/>
          <a:stretch xmlns:a="http://schemas.openxmlformats.org/drawingml/2006/main"/>
        </p:blipFill>
        <p:spPr>
          <a:xfrm xmlns:a="http://schemas.openxmlformats.org/drawingml/2006/main">
            <a:off x="3939988" y="1847850"/>
            <a:ext cx="7436224" cy="3886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DA4EE-EF57-4DBF-AC4C-CD03DD40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95400"/>
            <a:ext cx="31242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6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44F24-1DA1-4542-B2BC-95C64DA1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38425"/>
            <a:ext cx="3190875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拖入 Box</a:t>
            </a:r>
          </a:p>
          <a:p xmlns:a="http://schemas.openxmlformats.org/drawingml/2006/main">
            <a:pPr algn="l">
              <a:def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输入尺寸</a:t>
            </a:r>
          </a:p>
          <a:p xmlns:a="http://schemas.openxmlformats.org/drawingml/2006/main">
            <a:pPr algn="l">
              <a:def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转到侧面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496CA-0AD8-42D5-8B95-44E05728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429250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0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0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60 × 28 × 3 mm</a:t>
            </a:r>
          </a:p>
        </p:txBody>
      </p:sp>
    </p:spTree>
    <p:extLst>
      <p:ext uri="{BB962C8B-B14F-4D97-AF65-F5344CB8AC3E}">
        <p14:creationId xmlns:p14="http://schemas.microsoft.com/office/powerpoint/2010/main" val="12538434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7C87F-7630-4811-B83A-A933CA36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圆角与倒角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A29E6-AC6F-44A8-AE18-A612BA5D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8CCBEC-34BC-4A3E-99EE-54DC18D7C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33–35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639CCF-D0FE-4574-AA0E-26D9519D83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c511322ee43bb"/>
          <a:stretch xmlns:a="http://schemas.openxmlformats.org/drawingml/2006/main"/>
        </p:blipFill>
        <p:spPr>
          <a:xfrm xmlns:a="http://schemas.openxmlformats.org/drawingml/2006/main">
            <a:off x="4633913" y="1200150"/>
            <a:ext cx="6334125" cy="45243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EF68D-64BB-4C1B-A026-22EDA4D25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47850"/>
            <a:ext cx="33528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圆角：弧面</a:t>
            </a:r>
          </a:p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Box 的 Radius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1BC77-A241-4CEA-87E3-15670040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33528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倒角：斜面</a:t>
            </a:r>
          </a:p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圆柱的 Bevel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3F7290-F4D4-4AD9-AD09-BDC724C2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657850"/>
            <a:ext cx="6515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今天练圆角，倒角可选</a:t>
            </a:r>
          </a:p>
        </p:txBody>
      </p:sp>
    </p:spTree>
    <p:extLst>
      <p:ext uri="{BB962C8B-B14F-4D97-AF65-F5344CB8AC3E}">
        <p14:creationId xmlns:p14="http://schemas.microsoft.com/office/powerpoint/2010/main" val="11169713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45EDB0-0D61-4200-96E1-E53A765B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试一试：圆角底座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E710B-292E-4D41-B9C0-B9F3730C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A7A9D8-77F7-4ED4-8C09-0F3BF4A3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35–38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B8309-AF56-46FC-A975-AD1330BE6E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1abab80d2483f"/>
          <a:stretch xmlns:a="http://schemas.openxmlformats.org/drawingml/2006/main"/>
        </p:blipFill>
        <p:spPr>
          <a:xfrm xmlns:a="http://schemas.openxmlformats.org/drawingml/2006/main">
            <a:off x="4572000" y="1532975"/>
            <a:ext cx="7086600" cy="3696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50698F-2DDC-44B0-9BF0-C3F84348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14450"/>
            <a:ext cx="3467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3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54635-49CD-45B9-AEA7-D4881FD0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05100"/>
            <a:ext cx="4048125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Radius = 1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Steps = 10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再查长、宽、厚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053A7-4610-42A4-A5BB-CDC02F3E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410200"/>
            <a:ext cx="5676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6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6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60 × 28 × 3 mm</a:t>
            </a:r>
          </a:p>
        </p:txBody>
      </p:sp>
    </p:spTree>
    <p:extLst>
      <p:ext uri="{BB962C8B-B14F-4D97-AF65-F5344CB8AC3E}">
        <p14:creationId xmlns:p14="http://schemas.microsoft.com/office/powerpoint/2010/main" val="16899622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7E28C-9F7D-4FA5-970E-43D06E18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圆柱变成打孔工具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8DEA38-CAC9-4EF3-AB6F-F7095736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BCE0B-8D74-4F9C-9C52-41908A71E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38–41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48B13-CBAA-452D-A697-A092C66E74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8878ce33b4433b"/>
          <a:stretch xmlns:a="http://schemas.openxmlformats.org/drawingml/2006/main"/>
        </p:blipFill>
        <p:spPr>
          <a:xfrm xmlns:a="http://schemas.openxmlformats.org/drawingml/2006/main">
            <a:off x="5684463" y="1485900"/>
            <a:ext cx="4747374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047A9A-4C08-4371-8526-6BBB210F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3733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直径 5 mm</a:t>
            </a:r>
          </a:p>
          <a:p xmlns:a="http://schemas.openxmlformats.org/drawingml/2006/main">
            <a:pPr algn="l">
              <a:def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高度 6 mm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02817-4571-4E45-943B-E59D1AC2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05200"/>
            <a:ext cx="38862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穿过底座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选择“孔 / Hole”</a:t>
            </a:r>
          </a:p>
        </p:txBody>
      </p:sp>
    </p:spTree>
    <p:extLst>
      <p:ext uri="{BB962C8B-B14F-4D97-AF65-F5344CB8AC3E}">
        <p14:creationId xmlns:p14="http://schemas.microsoft.com/office/powerpoint/2010/main" val="200551467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72EFD8-8BC3-466D-8E65-4432738E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挂孔周围留一圈材料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55178-D957-45CA-BB4D-179D9CB2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56E6F7-AF2E-467E-A910-5C8B1EA5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41–44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CCFCBF-C83A-4FF7-AFF0-4B19FF59FA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c8c4efd1d4bf9"/>
          <a:stretch xmlns:a="http://schemas.openxmlformats.org/drawingml/2006/main"/>
        </p:blipFill>
        <p:spPr>
          <a:xfrm xmlns:a="http://schemas.openxmlformats.org/drawingml/2006/main">
            <a:off x="5380071" y="1466850"/>
            <a:ext cx="5479983" cy="40671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28F90-6577-4408-B96C-B08CEA22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47825"/>
            <a:ext cx="3886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孔径 5 mm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A6767A-719F-482B-B05C-3AFC03BD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28925"/>
            <a:ext cx="3857625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孔中心</a:t>
            </a:r>
          </a:p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离左边 5 mm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42E8D-5CC5-4D4B-9EF4-400ACC34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72050"/>
            <a:ext cx="4143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孔边离外边约 2.5 mm</a:t>
            </a:r>
          </a:p>
        </p:txBody>
      </p:sp>
    </p:spTree>
    <p:extLst>
      <p:ext uri="{BB962C8B-B14F-4D97-AF65-F5344CB8AC3E}">
        <p14:creationId xmlns:p14="http://schemas.microsoft.com/office/powerpoint/2010/main" val="78391948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DC05C-A424-4E8E-894F-D891C5AB9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试一试：一个真正的孔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F1104-F820-4268-B20C-DC9D21C3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32FA08-1154-49F1-889D-894CFA4C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44–48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B3C01-4B50-4BE5-A2DF-530D248F04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a716c7690476a"/>
          <a:stretch xmlns:a="http://schemas.openxmlformats.org/drawingml/2006/main"/>
        </p:blipFill>
        <p:spPr>
          <a:xfrm xmlns:a="http://schemas.openxmlformats.org/drawingml/2006/main">
            <a:off x="5117933" y="1438275"/>
            <a:ext cx="5518484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93ABF-E933-4F86-BEF9-4280BD35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43025"/>
            <a:ext cx="34480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4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5B06F-2E77-49F4-B52E-6BFD5D0B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76525"/>
            <a:ext cx="3752850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选底座和孔柱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分组（合并）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转一下，看穿</a:t>
            </a:r>
          </a:p>
        </p:txBody>
      </p:sp>
    </p:spTree>
    <p:extLst>
      <p:ext uri="{BB962C8B-B14F-4D97-AF65-F5344CB8AC3E}">
        <p14:creationId xmlns:p14="http://schemas.microsoft.com/office/powerpoint/2010/main" val="128016029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821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CF140-C654-4BDC-A12C-24140767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休息 5 分钟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D6605-73C5-439F-BC97-F7867954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2E499A-408F-491A-BEA8-B17488AB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48–53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F167F-546E-4783-9472-C0DB74169C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192984b1c43a6"/>
          <a:stretch xmlns:a="http://schemas.openxmlformats.org/drawingml/2006/main"/>
        </p:blipFill>
        <p:spPr>
          <a:xfrm xmlns:a="http://schemas.openxmlformats.org/drawingml/2006/main">
            <a:off x="6409428" y="1562100"/>
            <a:ext cx="4421395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24A84A-BCDF-4AF4-AFED-8AF942CE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04975"/>
            <a:ext cx="55340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50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9450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450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05:00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CBA1E5-D612-4409-82F2-A47E103E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57650"/>
            <a:ext cx="4476750" cy="1685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看看远处</a:t>
            </a:r>
          </a:p>
          <a:p xmlns:a="http://schemas.openxmlformats.org/drawingml/2006/main">
            <a:pPr algn="l">
              <a:def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伸展一下</a:t>
            </a:r>
          </a:p>
          <a:p xmlns:a="http://schemas.openxmlformats.org/drawingml/2006/main">
            <a:pPr algn="l">
              <a:def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喝口水</a:t>
            </a:r>
          </a:p>
        </p:txBody>
      </p:sp>
    </p:spTree>
    <p:extLst>
      <p:ext uri="{BB962C8B-B14F-4D97-AF65-F5344CB8AC3E}">
        <p14:creationId xmlns:p14="http://schemas.microsoft.com/office/powerpoint/2010/main" val="118073812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A124A-E623-467E-9173-B2BB0CFC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文字里，写上自己的名字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BA79B-364E-4726-A77C-A0F7B178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2F88D-3A22-4FE3-8F19-600C1665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53–56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B70E9A-7878-418A-884E-12EB09FBF9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547ea6f294f8d"/>
          <a:stretch xmlns:a="http://schemas.openxmlformats.org/drawingml/2006/main"/>
        </p:blipFill>
        <p:spPr>
          <a:xfrm xmlns:a="http://schemas.openxmlformats.org/drawingml/2006/main">
            <a:off x="5452785" y="1200150"/>
            <a:ext cx="5658404" cy="4857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61713-5EDA-43A0-9D9D-63E486C8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42100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拖入 Text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修改 Text 内容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选择清楚的字体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D8A9F-7CB3-4ACF-AACE-60D0CEEA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57725"/>
            <a:ext cx="4191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先用拼音 / 英文昵称</a:t>
            </a:r>
          </a:p>
        </p:txBody>
      </p:sp>
    </p:spTree>
    <p:extLst>
      <p:ext uri="{BB962C8B-B14F-4D97-AF65-F5344CB8AC3E}">
        <p14:creationId xmlns:p14="http://schemas.microsoft.com/office/powerpoint/2010/main" val="11225448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6BADC2-E736-49B0-81E6-FB16DD5F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名字要和底座连住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C91D5-588B-4019-B231-237BF814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B504A0-89E9-476A-8F75-A5B1B565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56–58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097B54-6B95-4EEC-B20E-A0574D073F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b4df89c8c4c72"/>
          <a:stretch xmlns:a="http://schemas.openxmlformats.org/drawingml/2006/main"/>
        </p:blipFill>
        <p:spPr>
          <a:xfrm xmlns:a="http://schemas.openxmlformats.org/drawingml/2006/main">
            <a:off x="758560" y="1828800"/>
            <a:ext cx="4807481" cy="32194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2B571A-48F8-4072-B10B-F5C6699260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78bca1f124e23"/>
          <a:stretch xmlns:a="http://schemas.openxmlformats.org/drawingml/2006/main"/>
        </p:blipFill>
        <p:spPr>
          <a:xfrm xmlns:a="http://schemas.openxmlformats.org/drawingml/2006/main">
            <a:off x="6620774" y="1828800"/>
            <a:ext cx="4798803" cy="32194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F8272-6DDC-4F67-BAC0-DCDCA47E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76350"/>
            <a:ext cx="52006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悬空：会分开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241F6-1583-4DEA-8970-C2E0D1A3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276350"/>
            <a:ext cx="5219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稍微压入：能连接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854B7-4B7D-4080-8404-5DE90F73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文字厚 1.5 mm，底部高度 2.8 mm</a:t>
            </a:r>
          </a:p>
        </p:txBody>
      </p:sp>
    </p:spTree>
    <p:extLst>
      <p:ext uri="{BB962C8B-B14F-4D97-AF65-F5344CB8AC3E}">
        <p14:creationId xmlns:p14="http://schemas.microsoft.com/office/powerpoint/2010/main" val="1596074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C1FBE-E53D-44C3-8B8D-A48104459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试一试：名字站上底座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A2658C-F8BC-4AF2-9BC0-C014572B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88E02-EB77-4232-99B1-F0CB0F77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58–66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AFB85-0F97-4252-9561-E8D9791150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8c0c52494c4933"/>
          <a:stretch xmlns:a="http://schemas.openxmlformats.org/drawingml/2006/main"/>
        </p:blipFill>
        <p:spPr>
          <a:xfrm xmlns:a="http://schemas.openxmlformats.org/drawingml/2006/main">
            <a:off x="4719903" y="1409700"/>
            <a:ext cx="6295494" cy="36671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7885C-3AED-450F-8C1F-4D34B058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76350"/>
            <a:ext cx="34385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8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1446D-CB8F-40E6-9AC2-AE35DC14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86050"/>
            <a:ext cx="415290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W：点底座顶面</a:t>
            </a:r>
          </a:p>
          <a:p xmlns:a="http://schemas.openxmlformats.org/drawingml/2006/main">
            <a: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D：落到工作平面</a:t>
            </a:r>
          </a:p>
          <a:p xmlns:a="http://schemas.openxmlformats.org/drawingml/2006/main">
            <a:pPr algn="l">
              <a:def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再压入 0.2 mm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A1D38-66AC-4177-BB9F-63353503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5400675"/>
            <a:ext cx="6924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完成后，用 W 点蓝色网格恢复</a:t>
            </a:r>
          </a:p>
        </p:txBody>
      </p:sp>
    </p:spTree>
    <p:extLst>
      <p:ext uri="{BB962C8B-B14F-4D97-AF65-F5344CB8AC3E}">
        <p14:creationId xmlns:p14="http://schemas.microsoft.com/office/powerpoint/2010/main" val="11067903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E70CE-0A76-41C5-A0BD-287B974AA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小几何，拼出一张脸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F408F-19A5-4B5B-B8FD-209B7D05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7EB1D-2C02-4B95-9CF5-1B64EDE1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66–68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B044F-A1F5-40BE-81B3-BC7C04BC0A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af0a6f5214741"/>
          <a:stretch xmlns:a="http://schemas.openxmlformats.org/drawingml/2006/main"/>
        </p:blipFill>
        <p:spPr>
          <a:xfrm xmlns:a="http://schemas.openxmlformats.org/drawingml/2006/main">
            <a:off x="4019550" y="1653673"/>
            <a:ext cx="7534275" cy="366495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0905B-E131-49E2-B5D9-D6AC28F20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43125"/>
            <a:ext cx="38290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扁圆柱：眼睛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扁方块：嘴巴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小圆片：脸颊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AC6CF-5E8A-4ED7-A84B-73FFEDC9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734050"/>
            <a:ext cx="666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图中弧线嘴：进阶可选</a:t>
            </a:r>
          </a:p>
        </p:txBody>
      </p:sp>
    </p:spTree>
    <p:extLst>
      <p:ext uri="{BB962C8B-B14F-4D97-AF65-F5344CB8AC3E}">
        <p14:creationId xmlns:p14="http://schemas.microsoft.com/office/powerpoint/2010/main" val="179343648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D7A98B-EFD5-4F40-A75D-0510AF09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一个眼睛，复制成两个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505BD5-5B8F-4E89-B624-1AADCE37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4BF8A-49BF-4794-93C3-DFB2D237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68–70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C1B427-4730-4E65-BA18-655EEE4797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4d2efa5f24ae2"/>
          <a:stretch xmlns:a="http://schemas.openxmlformats.org/drawingml/2006/main"/>
        </p:blipFill>
        <p:spPr>
          <a:xfrm xmlns:a="http://schemas.openxmlformats.org/drawingml/2006/main">
            <a:off x="5658519" y="1257300"/>
            <a:ext cx="5161212" cy="4476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0EC392-2BB8-4DBC-92D9-850DC620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52650"/>
            <a:ext cx="421957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Ctrl + D：复制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移动：两只眼睛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旋转：斜斜眉毛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10386-2D09-426A-8120-D087784E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705475"/>
            <a:ext cx="5857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官方示例：复制零件</a:t>
            </a:r>
          </a:p>
        </p:txBody>
      </p:sp>
    </p:spTree>
    <p:extLst>
      <p:ext uri="{BB962C8B-B14F-4D97-AF65-F5344CB8AC3E}">
        <p14:creationId xmlns:p14="http://schemas.microsoft.com/office/powerpoint/2010/main" val="13751526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31C62-FD0E-4060-8DB0-80A317FC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试一试：我的表情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CADDD-336F-42CB-AC73-47F5017A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707338-46B3-4C30-9869-49B7DD32B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70–76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5685F-762C-4751-B83D-94883972AF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b68ad4e9964271"/>
          <a:stretch xmlns:a="http://schemas.openxmlformats.org/drawingml/2006/main"/>
        </p:blipFill>
        <p:spPr>
          <a:xfrm xmlns:a="http://schemas.openxmlformats.org/drawingml/2006/main">
            <a:off x="533400" y="1460641"/>
            <a:ext cx="3533775" cy="2984219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5464E-BE8F-4091-82CB-695DDB454A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5a97252554a47"/>
          <a:stretch xmlns:a="http://schemas.openxmlformats.org/drawingml/2006/main"/>
        </p:blipFill>
        <p:spPr>
          <a:xfrm xmlns:a="http://schemas.openxmlformats.org/drawingml/2006/main">
            <a:off x="4333875" y="1463334"/>
            <a:ext cx="3533775" cy="2978832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4BF63-B046-4A71-AFBE-71F3A17947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c6bf769044182"/>
          <a:stretch xmlns:a="http://schemas.openxmlformats.org/drawingml/2006/main"/>
        </p:blipFill>
        <p:spPr>
          <a:xfrm xmlns:a="http://schemas.openxmlformats.org/drawingml/2006/main">
            <a:off x="8124825" y="1460641"/>
            <a:ext cx="3533775" cy="2984219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744F3-3E0C-4701-B8A4-888F68B3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76775"/>
            <a:ext cx="3533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开心 / 害羞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BF245-CB00-40A8-92C7-188F84CC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676775"/>
            <a:ext cx="3533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酷酷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FD705-F234-499E-8116-F353917F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676775"/>
            <a:ext cx="3533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惊讶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71791D-A672-467D-B3F5-4DE3250A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29275"/>
            <a:ext cx="11029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6 分钟，把零件都连到一起</a:t>
            </a:r>
          </a:p>
        </p:txBody>
      </p:sp>
    </p:spTree>
    <p:extLst>
      <p:ext uri="{BB962C8B-B14F-4D97-AF65-F5344CB8AC3E}">
        <p14:creationId xmlns:p14="http://schemas.microsoft.com/office/powerpoint/2010/main" val="172096812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C8E4B-E8E9-482E-82B6-926D6631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Tinkercad 的形状素材库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5BA5D9-67C8-4B59-97AC-8F442619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7C0971-55DD-46BE-8BDC-AEBEC0E7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76–78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A722E-45E2-4859-B4FA-4E55733FBA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ecf4119f2149a5"/>
          <a:stretch xmlns:a="http://schemas.openxmlformats.org/drawingml/2006/main"/>
        </p:blipFill>
        <p:spPr>
          <a:xfrm xmlns:a="http://schemas.openxmlformats.org/drawingml/2006/main">
            <a:off x="4681309" y="1257300"/>
            <a:ext cx="6658431" cy="46386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8DBAA-CE3A-42B1-ABE9-94F5E80D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90750"/>
            <a:ext cx="38481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打开分类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选一个形状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先看它的底面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63C69-1DDA-4D4B-9AE0-A29283D9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934075"/>
            <a:ext cx="6762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可选：角色、动物、眼睛</a:t>
            </a:r>
          </a:p>
        </p:txBody>
      </p:sp>
    </p:spTree>
    <p:extLst>
      <p:ext uri="{BB962C8B-B14F-4D97-AF65-F5344CB8AC3E}">
        <p14:creationId xmlns:p14="http://schemas.microsoft.com/office/powerpoint/2010/main" val="125425074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83DE9-5FA3-4F10-B46B-94BF27F3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装饰也要贴住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305EB-D82A-4298-B644-9A04EFA85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F9096-52E7-42F5-9F89-6C90ECEA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78–80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98395E-170C-48B6-B33E-28C1FCBD90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c3f06cd644813"/>
          <a:stretch xmlns:a="http://schemas.openxmlformats.org/drawingml/2006/main"/>
        </p:blipFill>
        <p:spPr>
          <a:xfrm xmlns:a="http://schemas.openxmlformats.org/drawingml/2006/main">
            <a:off x="4603201" y="1333500"/>
            <a:ext cx="6633673" cy="3943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FC201B-B7A8-430A-9609-4663EFA0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90750"/>
            <a:ext cx="4076700" cy="1971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缩小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调整方向和厚度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W 设面，D 放下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673006-253D-42EC-94D2-E0C7365C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629275"/>
            <a:ext cx="690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再轻压入，让它和底座重叠</a:t>
            </a:r>
          </a:p>
        </p:txBody>
      </p:sp>
    </p:spTree>
    <p:extLst>
      <p:ext uri="{BB962C8B-B14F-4D97-AF65-F5344CB8AC3E}">
        <p14:creationId xmlns:p14="http://schemas.microsoft.com/office/powerpoint/2010/main" val="5294360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C92E3-0146-4620-AC71-9BBE92ED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试一试：加一个小惊喜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00C47-8B17-4BAD-A0FD-1B95273D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F77A8D-2212-48D2-BA12-F40B5386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80–84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AA8B11-FB43-466C-BBF2-4D454EF6A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ff7311fda84d42"/>
          <a:stretch xmlns:a="http://schemas.openxmlformats.org/drawingml/2006/main"/>
        </p:blipFill>
        <p:spPr>
          <a:xfrm xmlns:a="http://schemas.openxmlformats.org/drawingml/2006/main">
            <a:off x="4882068" y="1333500"/>
            <a:ext cx="5961640" cy="4476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B4DB1A-4789-4CBD-9D30-BDBAA0CF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33500"/>
            <a:ext cx="35147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4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80D52-78D8-470B-B114-9C1C1451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90825"/>
            <a:ext cx="38862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一个装饰就够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名字还看得清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挂孔还能穿过</a:t>
            </a:r>
          </a:p>
        </p:txBody>
      </p:sp>
    </p:spTree>
    <p:extLst>
      <p:ext uri="{BB962C8B-B14F-4D97-AF65-F5344CB8AC3E}">
        <p14:creationId xmlns:p14="http://schemas.microsoft.com/office/powerpoint/2010/main" val="83136736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2AB1BB-CEFB-467D-B429-C00F333E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今天的设计挑战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5BC116-4ADB-4322-BC10-4F25DD17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AD112-30DD-4818-BE23-818C2A6D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84–85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BBDF55-B9E4-4E82-BA72-A5206B0BF3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486e771a44744"/>
          <a:stretch xmlns:a="http://schemas.openxmlformats.org/drawingml/2006/main"/>
        </p:blipFill>
        <p:spPr>
          <a:xfrm xmlns:a="http://schemas.openxmlformats.org/drawingml/2006/main">
            <a:off x="533400" y="1904440"/>
            <a:ext cx="3429000" cy="166799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48517-6FE0-4C9A-BF69-C8A4B2616B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2ffce56cc4883"/>
          <a:stretch xmlns:a="http://schemas.openxmlformats.org/drawingml/2006/main"/>
        </p:blipFill>
        <p:spPr>
          <a:xfrm xmlns:a="http://schemas.openxmlformats.org/drawingml/2006/main">
            <a:off x="4400550" y="1905946"/>
            <a:ext cx="3429000" cy="1664984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AE0CE-6C78-4E87-B27B-E568FF9A18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332b719ee4a23"/>
          <a:stretch xmlns:a="http://schemas.openxmlformats.org/drawingml/2006/main"/>
        </p:blipFill>
        <p:spPr>
          <a:xfrm xmlns:a="http://schemas.openxmlformats.org/drawingml/2006/main">
            <a:off x="8277225" y="1501304"/>
            <a:ext cx="3333750" cy="2474268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E3821-344E-4896-993F-03FF8DE9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10050"/>
            <a:ext cx="3429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64347F-3125-427E-BCA4-FF4656391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38700"/>
            <a:ext cx="3429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底座、孔、名字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F00707-F929-4FF5-B1AC-93A0E756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210050"/>
            <a:ext cx="3429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进阶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9A82D0-0430-446F-951D-0A37D945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838700"/>
            <a:ext cx="38862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自己的表情或主题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829CFF-97B1-4036-A5FB-315DE0EB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210050"/>
            <a:ext cx="3333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D22521-4719-4D04-8C85-B2953AE4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838700"/>
            <a:ext cx="37433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对齐，试一个新轮廓</a:t>
            </a:r>
          </a:p>
        </p:txBody>
      </p:sp>
    </p:spTree>
    <p:extLst>
      <p:ext uri="{BB962C8B-B14F-4D97-AF65-F5344CB8AC3E}">
        <p14:creationId xmlns:p14="http://schemas.microsoft.com/office/powerpoint/2010/main" val="213279350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1821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E09E0-3BEA-487E-A3C8-F8243A3F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设计工作室，开门！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950D4-4AB8-43DC-A572-0CC94066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87709-B005-409C-BC19-57288BDF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85–103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DD793-6137-42E1-91BB-612DABC44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5534025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275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275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75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25BC6-4870-41A3-B476-160CF955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181475"/>
            <a:ext cx="56102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分钟自主创作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C85AF8-E8B0-4DD8-9F2C-1494EE2F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047875"/>
            <a:ext cx="4572000" cy="222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名字清楚</a:t>
            </a:r>
          </a:p>
          <a:p xmlns:a="http://schemas.openxmlformats.org/drawingml/2006/main">
            <a: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孔能挂</a:t>
            </a:r>
          </a:p>
          <a:p xmlns:a="http://schemas.openxmlformats.org/drawingml/2006/main">
            <a: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形状都连住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F5151-38EC-4966-8D67-1D8AE2D5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435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最后 3 分钟：停止新增，准备检查</a:t>
            </a:r>
          </a:p>
        </p:txBody>
      </p:sp>
    </p:spTree>
    <p:extLst>
      <p:ext uri="{BB962C8B-B14F-4D97-AF65-F5344CB8AC3E}">
        <p14:creationId xmlns:p14="http://schemas.microsoft.com/office/powerpoint/2010/main" val="17520192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D07E0-72B1-4F11-B423-7F0E4ECC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打印前，过 4 道关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E0B2B-D36D-4A73-8449-5461CD6B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5B489-9CD6-42E9-95AF-4E232CAF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103–105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855FCB-F1B0-4ACE-9875-DD63912088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3c02d0ccad46e5"/>
          <a:stretch xmlns:a="http://schemas.openxmlformats.org/drawingml/2006/main"/>
        </p:blipFill>
        <p:spPr>
          <a:xfrm xmlns:a="http://schemas.openxmlformats.org/drawingml/2006/main">
            <a:off x="4857750" y="1815166"/>
            <a:ext cx="6686550" cy="324671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50EDE-3A81-49B8-A3CE-82FEDF77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57325"/>
            <a:ext cx="4476750" cy="3486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名字清楚</a:t>
            </a:r>
          </a:p>
          <a:p xmlns:a="http://schemas.openxmlformats.org/drawingml/2006/main">
            <a: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孔已打通</a:t>
            </a:r>
          </a:p>
          <a:p xmlns:a="http://schemas.openxmlformats.org/drawingml/2006/main">
            <a: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全部连住</a:t>
            </a:r>
          </a:p>
          <a:p xmlns:a="http://schemas.openxmlformats.org/drawingml/2006/main">
            <a: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底面平整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A91E2-2CF2-41FA-B293-C7AE956A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429250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转到侧面，也转到底面</a:t>
            </a:r>
          </a:p>
        </p:txBody>
      </p:sp>
    </p:spTree>
    <p:extLst>
      <p:ext uri="{BB962C8B-B14F-4D97-AF65-F5344CB8AC3E}">
        <p14:creationId xmlns:p14="http://schemas.microsoft.com/office/powerpoint/2010/main" val="134013426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67A959-6255-4665-B2E4-3F8318DB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搭档检查，最后修一修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3AAA5-5F61-4BBB-A9CC-B8FE83E0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D66E4E-43C9-46E9-AEBD-B43B969A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105–110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2A917-2CC4-43D0-9845-2A590D701B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f766a992c4dee"/>
          <a:stretch xmlns:a="http://schemas.openxmlformats.org/drawingml/2006/main"/>
        </p:blipFill>
        <p:spPr>
          <a:xfrm xmlns:a="http://schemas.openxmlformats.org/drawingml/2006/main">
            <a:off x="5851213" y="1828800"/>
            <a:ext cx="5490200" cy="36766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ABC914-336D-4232-ADFA-0AEB03E6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71600"/>
            <a:ext cx="38671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0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5 分钟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A3ECDA-7B8D-4B40-A379-EC0D272D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5086350" cy="2219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转侧面，看连接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看孔，有没有打通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找一处能更好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E712E-DBB9-4DE5-AA42-83897215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638800"/>
            <a:ext cx="56864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像这样悬空的字，需要修复</a:t>
            </a:r>
          </a:p>
        </p:txBody>
      </p:sp>
    </p:spTree>
    <p:extLst>
      <p:ext uri="{BB962C8B-B14F-4D97-AF65-F5344CB8AC3E}">
        <p14:creationId xmlns:p14="http://schemas.microsoft.com/office/powerpoint/2010/main" val="81053156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AA6D7-DF01-43CA-BDC8-97C8B61BC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把设计交给 3D 打印机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6182B-C1ED-4840-B91A-294442DF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C6918-4996-439C-A812-503F1231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110–113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3AEE1-12E5-4806-9C8B-BC346B0436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a53d6f5a4417f"/>
          <a:stretch xmlns:a="http://schemas.openxmlformats.org/drawingml/2006/main"/>
        </p:blipFill>
        <p:spPr>
          <a:xfrm xmlns:a="http://schemas.openxmlformats.org/drawingml/2006/main">
            <a:off x="5129213" y="1228725"/>
            <a:ext cx="6467475" cy="4619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9D82BB-AF32-4A9D-A745-34C1AA19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4543425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选中最终成品</a:t>
            </a:r>
          </a:p>
          <a:p xmlns:a="http://schemas.openxmlformats.org/drawingml/2006/main">
            <a:pPr algn="l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Export（导出）</a:t>
            </a:r>
          </a:p>
          <a:p xmlns:a="http://schemas.openxmlformats.org/drawingml/2006/main">
            <a:pPr algn="l">
              <a:def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选择 STL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CA16B-9A34-4E8B-880B-6EF4B497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76800"/>
            <a:ext cx="4714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文件按老师约定命名</a:t>
            </a:r>
          </a:p>
          <a:p xmlns:a="http://schemas.openxmlformats.org/drawingml/2006/main">
            <a:pPr algn="l">
              <a:def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屏幕颜色不包含在 STL 中</a:t>
            </a:r>
          </a:p>
        </p:txBody>
      </p:sp>
    </p:spTree>
    <p:extLst>
      <p:ext uri="{BB962C8B-B14F-4D97-AF65-F5344CB8AC3E}">
        <p14:creationId xmlns:p14="http://schemas.microsoft.com/office/powerpoint/2010/main" val="112693516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69717-87BB-4DA0-BCA7-8C05A6D4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小小设计展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3113D-D504-4281-AF14-B075FB01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95406-F85B-4F74-8B12-43D5D20B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113–117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97D5C-C801-4F97-9896-93E59A42C6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68d6cc5024188"/>
          <a:stretch xmlns:a="http://schemas.openxmlformats.org/drawingml/2006/main"/>
        </p:blipFill>
        <p:spPr>
          <a:xfrm xmlns:a="http://schemas.openxmlformats.org/drawingml/2006/main">
            <a:off x="5667375" y="1926134"/>
            <a:ext cx="5953125" cy="334863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625CE-8819-482E-8EC2-75A58A1B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43100"/>
            <a:ext cx="53054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我选了……</a:t>
            </a:r>
          </a:p>
          <a:p xmlns:a="http://schemas.openxmlformats.org/drawingml/2006/main">
            <a:pPr algn="l">
              <a:def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因为我喜欢……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D4023-5764-41D9-A4FA-D5BC503D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14875"/>
            <a:ext cx="48958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给同桌看一看你的屏幕</a:t>
            </a:r>
          </a:p>
        </p:txBody>
      </p:sp>
    </p:spTree>
    <p:extLst>
      <p:ext uri="{BB962C8B-B14F-4D97-AF65-F5344CB8AC3E}">
        <p14:creationId xmlns:p14="http://schemas.microsoft.com/office/powerpoint/2010/main" val="96633486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72A231-08C9-436C-AC7B-7FF6102B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我的书包，我来设计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5460A-D658-4428-8E05-59BC4209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246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50612-737E-4C54-850C-4B5231AC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246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117–120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75B43-8A8E-46B7-8793-F8973070DC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a1f7cb3f3143f5"/>
          <a:stretch xmlns:a="http://schemas.openxmlformats.org/drawingml/2006/main"/>
        </p:blipFill>
        <p:spPr>
          <a:xfrm xmlns:a="http://schemas.openxmlformats.org/drawingml/2006/main">
            <a:off x="5715000" y="1546426"/>
            <a:ext cx="5924550" cy="397469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9624D3-7B20-4F2A-B706-9DF997A0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95475"/>
            <a:ext cx="5381625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我会改尺寸</a:t>
            </a:r>
          </a:p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我会做孔</a:t>
            </a:r>
          </a:p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我会让形状连住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94D3E-BF50-41BD-8DC3-8C608901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9675"/>
            <a:ext cx="53340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把想法，变成真正的物件</a:t>
            </a:r>
          </a:p>
        </p:txBody>
      </p:sp>
    </p:spTree>
    <p:extLst>
      <p:ext uri="{BB962C8B-B14F-4D97-AF65-F5344CB8AC3E}">
        <p14:creationId xmlns:p14="http://schemas.microsoft.com/office/powerpoint/2010/main" val="1439293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2026-10-09T17:35:56.1050000Z</dcterms:created>
  <dcterms:modified xsi:type="dcterms:W3CDTF">2026-10-09T17:35:56.1050000Z</dcterms:modified>
</coreProperties>
</file>